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72" r:id="rId1"/>
  </p:sldMasterIdLst>
  <p:notesMasterIdLst>
    <p:notesMasterId r:id="rId32"/>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3975" autoAdjust="0"/>
    <p:restoredTop sz="94660"/>
  </p:normalViewPr>
  <p:slideViewPr>
    <p:cSldViewPr snapToGrid="0">
      <p:cViewPr varScale="1">
        <p:scale>
          <a:sx n="80" d="100"/>
          <a:sy n="80" d="100"/>
        </p:scale>
        <p:origin x="942"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961B0CB9-AD46-4B04-A2E5-A99DBF5EDD64}" type="datetimeFigureOut">
              <a:rPr lang="fa-IR" smtClean="0"/>
              <a:t>21/10/1441</a:t>
            </a:fld>
            <a:endParaRPr lang="fa-IR"/>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1CA5F346-FEFB-4ADA-8C70-D05858BBD34E}" type="slidenum">
              <a:rPr lang="fa-IR" smtClean="0"/>
              <a:t>‹#›</a:t>
            </a:fld>
            <a:endParaRPr lang="fa-IR"/>
          </a:p>
        </p:txBody>
      </p:sp>
    </p:spTree>
    <p:extLst>
      <p:ext uri="{BB962C8B-B14F-4D97-AF65-F5344CB8AC3E}">
        <p14:creationId xmlns:p14="http://schemas.microsoft.com/office/powerpoint/2010/main" val="3899747891"/>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fa-IR" dirty="0" smtClean="0">
                <a:cs typeface="B Homa" panose="00000400000000000000" pitchFamily="2" charset="-78"/>
              </a:rPr>
              <a:t>ری</a:t>
            </a:r>
            <a:endParaRPr lang="en-US" dirty="0"/>
          </a:p>
        </p:txBody>
      </p:sp>
      <p:sp>
        <p:nvSpPr>
          <p:cNvPr id="4" name="Slide Number Placeholder 3"/>
          <p:cNvSpPr>
            <a:spLocks noGrp="1"/>
          </p:cNvSpPr>
          <p:nvPr>
            <p:ph type="sldNum" sz="quarter" idx="10"/>
          </p:nvPr>
        </p:nvSpPr>
        <p:spPr/>
        <p:txBody>
          <a:bodyPr/>
          <a:lstStyle/>
          <a:p>
            <a:fld id="{319DEF08-962B-438C-9A47-F629A848A361}"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27477954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3588"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03F9C1E-8996-49F1-B665-5BC90F48F4A7}"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22890575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19DEF08-962B-438C-9A47-F629A848A361}"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39650476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19DEF08-962B-438C-9A47-F629A848A361}"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38254945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19DEF08-962B-438C-9A47-F629A848A361}"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29451872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11" name="Picture 10" descr="Celestia-R1---OverlayTitle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7397750" cy="6858000"/>
          </a:xfrm>
          <a:prstGeom prst="rect">
            <a:avLst/>
          </a:prstGeom>
        </p:spPr>
      </p:pic>
      <p:sp>
        <p:nvSpPr>
          <p:cNvPr id="2" name="Title 1"/>
          <p:cNvSpPr>
            <a:spLocks noGrp="1"/>
          </p:cNvSpPr>
          <p:nvPr>
            <p:ph type="ctrTitle"/>
          </p:nvPr>
        </p:nvSpPr>
        <p:spPr>
          <a:xfrm>
            <a:off x="2743973" y="1964267"/>
            <a:ext cx="5714228" cy="2421464"/>
          </a:xfrm>
        </p:spPr>
        <p:txBody>
          <a:bodyPr anchor="b">
            <a:normAutofit/>
          </a:bodyPr>
          <a:lstStyle>
            <a:lvl1pPr algn="r">
              <a:defRPr sz="4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743973" y="4385733"/>
            <a:ext cx="5714228" cy="1405467"/>
          </a:xfrm>
        </p:spPr>
        <p:txBody>
          <a:bodyPr anchor="t">
            <a:normAutofit/>
          </a:bodyPr>
          <a:lstStyle>
            <a:lvl1pPr marL="0" indent="0" algn="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6752311" y="5870576"/>
            <a:ext cx="1212173" cy="377825"/>
          </a:xfrm>
        </p:spPr>
        <p:txBody>
          <a:bodyPr/>
          <a:lstStyle/>
          <a:p>
            <a:fld id="{97FDF5DB-CF43-4998-A91A-11E1BA30A596}" type="datetime1">
              <a:rPr lang="en-US" smtClean="0">
                <a:solidFill>
                  <a:prstClr val="white"/>
                </a:solidFill>
              </a:rPr>
              <a:pPr/>
              <a:t>6/12/2020</a:t>
            </a:fld>
            <a:endParaRPr lang="en-US">
              <a:solidFill>
                <a:prstClr val="white"/>
              </a:solidFill>
            </a:endParaRPr>
          </a:p>
        </p:txBody>
      </p:sp>
      <p:sp>
        <p:nvSpPr>
          <p:cNvPr id="5" name="Footer Placeholder 4"/>
          <p:cNvSpPr>
            <a:spLocks noGrp="1"/>
          </p:cNvSpPr>
          <p:nvPr>
            <p:ph type="ftr" sz="quarter" idx="11"/>
          </p:nvPr>
        </p:nvSpPr>
        <p:spPr>
          <a:xfrm>
            <a:off x="2743973" y="5870576"/>
            <a:ext cx="3932137" cy="377825"/>
          </a:xfrm>
        </p:spPr>
        <p:txBody>
          <a:bodyPr/>
          <a:lstStyle/>
          <a:p>
            <a:endParaRPr lang="en-US">
              <a:solidFill>
                <a:prstClr val="white"/>
              </a:solidFill>
            </a:endParaRPr>
          </a:p>
        </p:txBody>
      </p:sp>
      <p:sp>
        <p:nvSpPr>
          <p:cNvPr id="6" name="Slide Number Placeholder 5"/>
          <p:cNvSpPr>
            <a:spLocks noGrp="1"/>
          </p:cNvSpPr>
          <p:nvPr>
            <p:ph type="sldNum" sz="quarter" idx="12"/>
          </p:nvPr>
        </p:nvSpPr>
        <p:spPr>
          <a:xfrm>
            <a:off x="8040685" y="5870576"/>
            <a:ext cx="417516" cy="377825"/>
          </a:xfrm>
        </p:spPr>
        <p:txBody>
          <a:bodyPr/>
          <a:lstStyle/>
          <a:p>
            <a:fld id="{F5C57D10-102A-46B8-A923-BEAE3ABE679F}"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771740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Title 1"/>
          <p:cNvSpPr>
            <a:spLocks noGrp="1"/>
          </p:cNvSpPr>
          <p:nvPr>
            <p:ph type="title"/>
          </p:nvPr>
        </p:nvSpPr>
        <p:spPr>
          <a:xfrm>
            <a:off x="457201" y="4732865"/>
            <a:ext cx="7772400" cy="566738"/>
          </a:xfrm>
        </p:spPr>
        <p:txBody>
          <a:bodyPr anchor="b">
            <a:normAutofit/>
          </a:bodyPr>
          <a:lstStyle>
            <a:lvl1pPr algn="l">
              <a:defRPr sz="20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914401" y="932112"/>
            <a:ext cx="6858000" cy="316497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vert="horz" lIns="91440" tIns="45720" rIns="91440" bIns="45720" rtlCol="0" anchor="t">
            <a:normAutofit/>
          </a:bodyPr>
          <a:lstStyle>
            <a:lvl1pPr>
              <a:defRPr lang="en-US" sz="1600"/>
            </a:lvl1pPr>
          </a:lstStyle>
          <a:p>
            <a:pPr marL="0" lvl="0" indent="0" algn="ctr">
              <a:buNone/>
            </a:pPr>
            <a:r>
              <a:rPr lang="en-US" smtClean="0"/>
              <a:t>Click icon to add picture</a:t>
            </a:r>
            <a:endParaRPr lang="en-US" dirty="0"/>
          </a:p>
        </p:txBody>
      </p:sp>
      <p:sp>
        <p:nvSpPr>
          <p:cNvPr id="4" name="Text Placeholder 3"/>
          <p:cNvSpPr>
            <a:spLocks noGrp="1"/>
          </p:cNvSpPr>
          <p:nvPr>
            <p:ph type="body" sz="half" idx="2"/>
          </p:nvPr>
        </p:nvSpPr>
        <p:spPr>
          <a:xfrm>
            <a:off x="457201" y="5299603"/>
            <a:ext cx="7772400" cy="493712"/>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DB98444-B7F9-4A38-82F8-320E5F77AF64}" type="datetime1">
              <a:rPr lang="en-US" smtClean="0">
                <a:solidFill>
                  <a:prstClr val="white"/>
                </a:solidFill>
              </a:rPr>
              <a:pPr/>
              <a:t>6/12/2020</a:t>
            </a:fld>
            <a:endParaRPr lang="en-US">
              <a:solidFill>
                <a:prstClr val="white"/>
              </a:solidFill>
            </a:endParaRPr>
          </a:p>
        </p:txBody>
      </p:sp>
      <p:sp>
        <p:nvSpPr>
          <p:cNvPr id="6" name="Footer Placeholder 5"/>
          <p:cNvSpPr>
            <a:spLocks noGrp="1"/>
          </p:cNvSpPr>
          <p:nvPr>
            <p:ph type="ftr" sz="quarter" idx="11"/>
          </p:nvPr>
        </p:nvSpPr>
        <p:spPr/>
        <p:txBody>
          <a:bodyPr/>
          <a:lstStyle/>
          <a:p>
            <a:endParaRPr lang="en-US">
              <a:solidFill>
                <a:prstClr val="white"/>
              </a:solidFill>
            </a:endParaRPr>
          </a:p>
        </p:txBody>
      </p:sp>
      <p:sp>
        <p:nvSpPr>
          <p:cNvPr id="7" name="Slide Number Placeholder 6"/>
          <p:cNvSpPr>
            <a:spLocks noGrp="1"/>
          </p:cNvSpPr>
          <p:nvPr>
            <p:ph type="sldNum" sz="quarter" idx="12"/>
          </p:nvPr>
        </p:nvSpPr>
        <p:spPr/>
        <p:txBody>
          <a:bodyPr/>
          <a:lstStyle/>
          <a:p>
            <a:fld id="{F5C57D10-102A-46B8-A923-BEAE3ABE679F}"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45512776"/>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7" name="Picture 6"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Title 1"/>
          <p:cNvSpPr>
            <a:spLocks noGrp="1"/>
          </p:cNvSpPr>
          <p:nvPr>
            <p:ph type="title"/>
          </p:nvPr>
        </p:nvSpPr>
        <p:spPr>
          <a:xfrm>
            <a:off x="457203" y="609602"/>
            <a:ext cx="7772399" cy="3124199"/>
          </a:xfrm>
        </p:spPr>
        <p:txBody>
          <a:bodyPr anchor="ctr">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457202" y="4343400"/>
            <a:ext cx="7772399"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DB98444-B7F9-4A38-82F8-320E5F77AF64}" type="datetime1">
              <a:rPr lang="en-US" smtClean="0">
                <a:solidFill>
                  <a:prstClr val="white"/>
                </a:solidFill>
              </a:rPr>
              <a:pPr/>
              <a:t>6/12/2020</a:t>
            </a:fld>
            <a:endParaRPr lang="en-US">
              <a:solidFill>
                <a:prstClr val="white"/>
              </a:solidFill>
            </a:endParaRPr>
          </a:p>
        </p:txBody>
      </p:sp>
      <p:sp>
        <p:nvSpPr>
          <p:cNvPr id="5" name="Footer Placeholder 4"/>
          <p:cNvSpPr>
            <a:spLocks noGrp="1"/>
          </p:cNvSpPr>
          <p:nvPr>
            <p:ph type="ftr" sz="quarter" idx="11"/>
          </p:nvPr>
        </p:nvSpPr>
        <p:spPr/>
        <p:txBody>
          <a:bodyPr/>
          <a:lstStyle/>
          <a:p>
            <a:endParaRPr lang="en-US">
              <a:solidFill>
                <a:prstClr val="white"/>
              </a:solidFill>
            </a:endParaRPr>
          </a:p>
        </p:txBody>
      </p:sp>
      <p:sp>
        <p:nvSpPr>
          <p:cNvPr id="6" name="Slide Number Placeholder 5"/>
          <p:cNvSpPr>
            <a:spLocks noGrp="1"/>
          </p:cNvSpPr>
          <p:nvPr>
            <p:ph type="sldNum" sz="quarter" idx="12"/>
          </p:nvPr>
        </p:nvSpPr>
        <p:spPr/>
        <p:txBody>
          <a:bodyPr/>
          <a:lstStyle/>
          <a:p>
            <a:fld id="{F5C57D10-102A-46B8-A923-BEAE3ABE679F}"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691682963"/>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7" name="Picture 16"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14" name="TextBox 13"/>
          <p:cNvSpPr txBox="1"/>
          <p:nvPr/>
        </p:nvSpPr>
        <p:spPr>
          <a:xfrm>
            <a:off x="421796" y="718114"/>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l" rtl="0"/>
            <a:r>
              <a:rPr lang="en-US" sz="8000" dirty="0">
                <a:solidFill>
                  <a:prstClr val="white"/>
                </a:solidFill>
                <a:effectLst/>
              </a:rPr>
              <a:t>“</a:t>
            </a:r>
          </a:p>
        </p:txBody>
      </p:sp>
      <p:sp>
        <p:nvSpPr>
          <p:cNvPr id="15" name="TextBox 14"/>
          <p:cNvSpPr txBox="1"/>
          <p:nvPr/>
        </p:nvSpPr>
        <p:spPr>
          <a:xfrm>
            <a:off x="7735800" y="2751671"/>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rtl="0"/>
            <a:r>
              <a:rPr lang="en-US" sz="8000" dirty="0">
                <a:solidFill>
                  <a:prstClr val="white"/>
                </a:solidFill>
                <a:effectLst/>
              </a:rPr>
              <a:t>”</a:t>
            </a:r>
          </a:p>
        </p:txBody>
      </p:sp>
      <p:sp>
        <p:nvSpPr>
          <p:cNvPr id="2" name="Title 1"/>
          <p:cNvSpPr>
            <a:spLocks noGrp="1"/>
          </p:cNvSpPr>
          <p:nvPr>
            <p:ph type="title"/>
          </p:nvPr>
        </p:nvSpPr>
        <p:spPr>
          <a:xfrm>
            <a:off x="879115" y="609602"/>
            <a:ext cx="7091297" cy="2743199"/>
          </a:xfrm>
        </p:spPr>
        <p:txBody>
          <a:bodyPr anchor="ctr">
            <a:normAutofit/>
          </a:bodyPr>
          <a:lstStyle>
            <a:lvl1pPr algn="l">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988671" y="3352800"/>
            <a:ext cx="6876133" cy="381000"/>
          </a:xfrm>
        </p:spPr>
        <p:txBody>
          <a:bodyPr anchor="ctr">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462266" y="4343400"/>
            <a:ext cx="7772400"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DB98444-B7F9-4A38-82F8-320E5F77AF64}" type="datetime1">
              <a:rPr lang="en-US" smtClean="0">
                <a:solidFill>
                  <a:prstClr val="white"/>
                </a:solidFill>
              </a:rPr>
              <a:pPr/>
              <a:t>6/12/2020</a:t>
            </a:fld>
            <a:endParaRPr lang="en-US">
              <a:solidFill>
                <a:prstClr val="white"/>
              </a:solidFill>
            </a:endParaRPr>
          </a:p>
        </p:txBody>
      </p:sp>
      <p:sp>
        <p:nvSpPr>
          <p:cNvPr id="5" name="Footer Placeholder 4"/>
          <p:cNvSpPr>
            <a:spLocks noGrp="1"/>
          </p:cNvSpPr>
          <p:nvPr>
            <p:ph type="ftr" sz="quarter" idx="11"/>
          </p:nvPr>
        </p:nvSpPr>
        <p:spPr/>
        <p:txBody>
          <a:bodyPr/>
          <a:lstStyle/>
          <a:p>
            <a:endParaRPr lang="en-US">
              <a:solidFill>
                <a:prstClr val="white"/>
              </a:solidFill>
            </a:endParaRPr>
          </a:p>
        </p:txBody>
      </p:sp>
      <p:sp>
        <p:nvSpPr>
          <p:cNvPr id="6" name="Slide Number Placeholder 5"/>
          <p:cNvSpPr>
            <a:spLocks noGrp="1"/>
          </p:cNvSpPr>
          <p:nvPr>
            <p:ph type="sldNum" sz="quarter" idx="12"/>
          </p:nvPr>
        </p:nvSpPr>
        <p:spPr/>
        <p:txBody>
          <a:bodyPr/>
          <a:lstStyle/>
          <a:p>
            <a:fld id="{F5C57D10-102A-46B8-A923-BEAE3ABE679F}"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068247125"/>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7" name="Picture 6"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Title 1"/>
          <p:cNvSpPr>
            <a:spLocks noGrp="1"/>
          </p:cNvSpPr>
          <p:nvPr>
            <p:ph type="title"/>
          </p:nvPr>
        </p:nvSpPr>
        <p:spPr>
          <a:xfrm>
            <a:off x="457201" y="3291648"/>
            <a:ext cx="7772401" cy="1468800"/>
          </a:xfrm>
        </p:spPr>
        <p:txBody>
          <a:bodyPr anchor="b">
            <a:normAutofit/>
          </a:bodyPr>
          <a:lstStyle>
            <a:lvl1pPr algn="l">
              <a:defRPr sz="2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457200" y="4760448"/>
            <a:ext cx="7772402" cy="8604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DB98444-B7F9-4A38-82F8-320E5F77AF64}" type="datetime1">
              <a:rPr lang="en-US" smtClean="0">
                <a:solidFill>
                  <a:prstClr val="white"/>
                </a:solidFill>
              </a:rPr>
              <a:pPr/>
              <a:t>6/12/2020</a:t>
            </a:fld>
            <a:endParaRPr lang="en-US">
              <a:solidFill>
                <a:prstClr val="white"/>
              </a:solidFill>
            </a:endParaRPr>
          </a:p>
        </p:txBody>
      </p:sp>
      <p:sp>
        <p:nvSpPr>
          <p:cNvPr id="5" name="Footer Placeholder 4"/>
          <p:cNvSpPr>
            <a:spLocks noGrp="1"/>
          </p:cNvSpPr>
          <p:nvPr>
            <p:ph type="ftr" sz="quarter" idx="11"/>
          </p:nvPr>
        </p:nvSpPr>
        <p:spPr/>
        <p:txBody>
          <a:bodyPr/>
          <a:lstStyle/>
          <a:p>
            <a:endParaRPr lang="en-US">
              <a:solidFill>
                <a:prstClr val="white"/>
              </a:solidFill>
            </a:endParaRPr>
          </a:p>
        </p:txBody>
      </p:sp>
      <p:sp>
        <p:nvSpPr>
          <p:cNvPr id="6" name="Slide Number Placeholder 5"/>
          <p:cNvSpPr>
            <a:spLocks noGrp="1"/>
          </p:cNvSpPr>
          <p:nvPr>
            <p:ph type="sldNum" sz="quarter" idx="12"/>
          </p:nvPr>
        </p:nvSpPr>
        <p:spPr/>
        <p:txBody>
          <a:bodyPr/>
          <a:lstStyle/>
          <a:p>
            <a:fld id="{F5C57D10-102A-46B8-A923-BEAE3ABE679F}"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668081237"/>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pic>
        <p:nvPicPr>
          <p:cNvPr id="13" name="Picture 12"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11" name="TextBox 10"/>
          <p:cNvSpPr txBox="1"/>
          <p:nvPr/>
        </p:nvSpPr>
        <p:spPr>
          <a:xfrm>
            <a:off x="421796" y="718114"/>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l" rtl="0"/>
            <a:r>
              <a:rPr lang="en-US" sz="8000" dirty="0">
                <a:solidFill>
                  <a:prstClr val="white"/>
                </a:solidFill>
                <a:effectLst/>
              </a:rPr>
              <a:t>“</a:t>
            </a:r>
          </a:p>
        </p:txBody>
      </p:sp>
      <p:sp>
        <p:nvSpPr>
          <p:cNvPr id="16" name="TextBox 15"/>
          <p:cNvSpPr txBox="1"/>
          <p:nvPr/>
        </p:nvSpPr>
        <p:spPr>
          <a:xfrm>
            <a:off x="7735800" y="2751671"/>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rtl="0"/>
            <a:r>
              <a:rPr lang="en-US" sz="8000" dirty="0">
                <a:solidFill>
                  <a:prstClr val="white"/>
                </a:solidFill>
                <a:effectLst/>
              </a:rPr>
              <a:t>”</a:t>
            </a:r>
          </a:p>
        </p:txBody>
      </p:sp>
      <p:sp>
        <p:nvSpPr>
          <p:cNvPr id="2" name="Title 1"/>
          <p:cNvSpPr>
            <a:spLocks noGrp="1"/>
          </p:cNvSpPr>
          <p:nvPr>
            <p:ph type="title"/>
          </p:nvPr>
        </p:nvSpPr>
        <p:spPr>
          <a:xfrm>
            <a:off x="879115" y="609602"/>
            <a:ext cx="7091297" cy="2743199"/>
          </a:xfrm>
        </p:spPr>
        <p:txBody>
          <a:bodyPr anchor="ctr">
            <a:normAutofit/>
          </a:bodyPr>
          <a:lstStyle>
            <a:lvl1pPr algn="l">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457200" y="3886200"/>
            <a:ext cx="7772401" cy="889000"/>
          </a:xfrm>
        </p:spPr>
        <p:txBody>
          <a:bodyPr vert="horz" lIns="91440" tIns="45720" rIns="91440" bIns="45720" rtlCol="0" anchor="b">
            <a:normAutofit/>
          </a:bodyPr>
          <a:lstStyle>
            <a:lvl1pPr>
              <a:buNone/>
              <a:defRPr lang="en-US" sz="2000" b="0" cap="none"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457200" y="4775200"/>
            <a:ext cx="7772401" cy="1016000"/>
          </a:xfrm>
        </p:spPr>
        <p:txBody>
          <a:bodyPr anchor="t">
            <a:normAutofit/>
          </a:bodyPr>
          <a:lstStyle>
            <a:lvl1pPr marL="0" indent="0" algn="l">
              <a:buNone/>
              <a:defRPr sz="1600">
                <a:solidFill>
                  <a:schemeClr val="tx1"/>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DB98444-B7F9-4A38-82F8-320E5F77AF64}" type="datetime1">
              <a:rPr lang="en-US" smtClean="0">
                <a:solidFill>
                  <a:prstClr val="white"/>
                </a:solidFill>
              </a:rPr>
              <a:pPr/>
              <a:t>6/12/2020</a:t>
            </a:fld>
            <a:endParaRPr lang="en-US">
              <a:solidFill>
                <a:prstClr val="white"/>
              </a:solidFill>
            </a:endParaRPr>
          </a:p>
        </p:txBody>
      </p:sp>
      <p:sp>
        <p:nvSpPr>
          <p:cNvPr id="5" name="Footer Placeholder 4"/>
          <p:cNvSpPr>
            <a:spLocks noGrp="1"/>
          </p:cNvSpPr>
          <p:nvPr>
            <p:ph type="ftr" sz="quarter" idx="11"/>
          </p:nvPr>
        </p:nvSpPr>
        <p:spPr/>
        <p:txBody>
          <a:bodyPr/>
          <a:lstStyle/>
          <a:p>
            <a:endParaRPr lang="en-US">
              <a:solidFill>
                <a:prstClr val="white"/>
              </a:solidFill>
            </a:endParaRPr>
          </a:p>
        </p:txBody>
      </p:sp>
      <p:sp>
        <p:nvSpPr>
          <p:cNvPr id="6" name="Slide Number Placeholder 5"/>
          <p:cNvSpPr>
            <a:spLocks noGrp="1"/>
          </p:cNvSpPr>
          <p:nvPr>
            <p:ph type="sldNum" sz="quarter" idx="12"/>
          </p:nvPr>
        </p:nvSpPr>
        <p:spPr/>
        <p:txBody>
          <a:bodyPr/>
          <a:lstStyle/>
          <a:p>
            <a:fld id="{F5C57D10-102A-46B8-A923-BEAE3ABE679F}"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69278251"/>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pic>
        <p:nvPicPr>
          <p:cNvPr id="8" name="Picture 7"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Title 1"/>
          <p:cNvSpPr>
            <a:spLocks noGrp="1"/>
          </p:cNvSpPr>
          <p:nvPr>
            <p:ph type="title"/>
          </p:nvPr>
        </p:nvSpPr>
        <p:spPr>
          <a:xfrm>
            <a:off x="464440" y="609602"/>
            <a:ext cx="7772401" cy="2743199"/>
          </a:xfrm>
        </p:spPr>
        <p:txBody>
          <a:bodyPr vert="horz" lIns="91440" tIns="45720" rIns="91440" bIns="45720" rtlCol="0" anchor="ctr">
            <a:normAutofit/>
          </a:bodyPr>
          <a:lstStyle>
            <a:lvl1pPr>
              <a:defRPr lang="en-US" sz="2800" b="0" dirty="0"/>
            </a:lvl1pPr>
          </a:lstStyle>
          <a:p>
            <a:pPr marL="0" lvl="0"/>
            <a:r>
              <a:rPr lang="en-US" smtClean="0"/>
              <a:t>Click to edit Master title style</a:t>
            </a:r>
            <a:endParaRPr lang="en-US" dirty="0"/>
          </a:p>
        </p:txBody>
      </p:sp>
      <p:sp>
        <p:nvSpPr>
          <p:cNvPr id="10" name="Text Placeholder 9"/>
          <p:cNvSpPr>
            <a:spLocks noGrp="1"/>
          </p:cNvSpPr>
          <p:nvPr>
            <p:ph type="body" sz="quarter" idx="13"/>
          </p:nvPr>
        </p:nvSpPr>
        <p:spPr>
          <a:xfrm>
            <a:off x="464440" y="3505200"/>
            <a:ext cx="7772401" cy="838200"/>
          </a:xfrm>
        </p:spPr>
        <p:txBody>
          <a:bodyPr vert="horz" lIns="91440" tIns="45720" rIns="91440" bIns="45720" rtlCol="0" anchor="b">
            <a:normAutofit/>
          </a:bodyPr>
          <a:lstStyle>
            <a:lvl1pPr>
              <a:buNone/>
              <a:defRPr lang="en-US" sz="2000" b="0" cap="none"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464439" y="4343400"/>
            <a:ext cx="7772401" cy="1447800"/>
          </a:xfrm>
        </p:spPr>
        <p:txBody>
          <a:bodyPr anchor="t">
            <a:normAutofit/>
          </a:bodyPr>
          <a:lstStyle>
            <a:lvl1pPr marL="0" indent="0" algn="l">
              <a:buNone/>
              <a:defRPr sz="1600">
                <a:solidFill>
                  <a:schemeClr val="tx1"/>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DB98444-B7F9-4A38-82F8-320E5F77AF64}" type="datetime1">
              <a:rPr lang="en-US" smtClean="0">
                <a:solidFill>
                  <a:prstClr val="white"/>
                </a:solidFill>
              </a:rPr>
              <a:pPr/>
              <a:t>6/12/2020</a:t>
            </a:fld>
            <a:endParaRPr lang="en-US">
              <a:solidFill>
                <a:prstClr val="white"/>
              </a:solidFill>
            </a:endParaRPr>
          </a:p>
        </p:txBody>
      </p:sp>
      <p:sp>
        <p:nvSpPr>
          <p:cNvPr id="5" name="Footer Placeholder 4"/>
          <p:cNvSpPr>
            <a:spLocks noGrp="1"/>
          </p:cNvSpPr>
          <p:nvPr>
            <p:ph type="ftr" sz="quarter" idx="11"/>
          </p:nvPr>
        </p:nvSpPr>
        <p:spPr/>
        <p:txBody>
          <a:bodyPr/>
          <a:lstStyle/>
          <a:p>
            <a:endParaRPr lang="en-US">
              <a:solidFill>
                <a:prstClr val="white"/>
              </a:solidFill>
            </a:endParaRPr>
          </a:p>
        </p:txBody>
      </p:sp>
      <p:sp>
        <p:nvSpPr>
          <p:cNvPr id="6" name="Slide Number Placeholder 5"/>
          <p:cNvSpPr>
            <a:spLocks noGrp="1"/>
          </p:cNvSpPr>
          <p:nvPr>
            <p:ph type="sldNum" sz="quarter" idx="12"/>
          </p:nvPr>
        </p:nvSpPr>
        <p:spPr/>
        <p:txBody>
          <a:bodyPr/>
          <a:lstStyle/>
          <a:p>
            <a:fld id="{F5C57D10-102A-46B8-A923-BEAE3ABE679F}"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4209934519"/>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8" name="Title 1"/>
          <p:cNvSpPr>
            <a:spLocks noGrp="1"/>
          </p:cNvSpPr>
          <p:nvPr>
            <p:ph type="title"/>
          </p:nvPr>
        </p:nvSpPr>
        <p:spPr>
          <a:xfrm>
            <a:off x="457200" y="609601"/>
            <a:ext cx="7772400" cy="1456267"/>
          </a:xfrm>
        </p:spPr>
        <p:txBody>
          <a:bodyPr>
            <a:normAutofit/>
          </a:bodyPr>
          <a:lstStyle>
            <a:lvl1pPr>
              <a:defRPr sz="2800"/>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1E831BC-ACD2-49ED-BB5E-320D04EADFC3}" type="datetime1">
              <a:rPr lang="en-US" smtClean="0">
                <a:solidFill>
                  <a:prstClr val="white"/>
                </a:solidFill>
              </a:rPr>
              <a:pPr/>
              <a:t>6/12/2020</a:t>
            </a:fld>
            <a:endParaRPr lang="en-US">
              <a:solidFill>
                <a:prstClr val="white"/>
              </a:solidFill>
            </a:endParaRPr>
          </a:p>
        </p:txBody>
      </p:sp>
      <p:sp>
        <p:nvSpPr>
          <p:cNvPr id="5" name="Footer Placeholder 4"/>
          <p:cNvSpPr>
            <a:spLocks noGrp="1"/>
          </p:cNvSpPr>
          <p:nvPr>
            <p:ph type="ftr" sz="quarter" idx="11"/>
          </p:nvPr>
        </p:nvSpPr>
        <p:spPr/>
        <p:txBody>
          <a:bodyPr/>
          <a:lstStyle/>
          <a:p>
            <a:endParaRPr lang="en-US">
              <a:solidFill>
                <a:prstClr val="white"/>
              </a:solidFill>
            </a:endParaRPr>
          </a:p>
        </p:txBody>
      </p:sp>
      <p:sp>
        <p:nvSpPr>
          <p:cNvPr id="6" name="Slide Number Placeholder 5"/>
          <p:cNvSpPr>
            <a:spLocks noGrp="1"/>
          </p:cNvSpPr>
          <p:nvPr>
            <p:ph type="sldNum" sz="quarter" idx="12"/>
          </p:nvPr>
        </p:nvSpPr>
        <p:spPr/>
        <p:txBody>
          <a:bodyPr/>
          <a:lstStyle/>
          <a:p>
            <a:fld id="{F5C57D10-102A-46B8-A923-BEAE3ABE679F}"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15346282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7" name="Picture 6"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Vertical Title 1"/>
          <p:cNvSpPr>
            <a:spLocks noGrp="1"/>
          </p:cNvSpPr>
          <p:nvPr>
            <p:ph type="title" orient="vert"/>
          </p:nvPr>
        </p:nvSpPr>
        <p:spPr>
          <a:xfrm>
            <a:off x="6552978" y="609600"/>
            <a:ext cx="1676621" cy="5181601"/>
          </a:xfrm>
        </p:spPr>
        <p:txBody>
          <a:bodyPr vert="eaVert">
            <a:normAutofit/>
          </a:bodyPr>
          <a:lstStyle>
            <a:lvl1pPr>
              <a:defRPr sz="2800"/>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609600"/>
            <a:ext cx="5990184" cy="518160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DC5095A-28A4-4794-9BAC-70888572B482}" type="datetime1">
              <a:rPr lang="en-US" smtClean="0">
                <a:solidFill>
                  <a:prstClr val="white"/>
                </a:solidFill>
              </a:rPr>
              <a:pPr/>
              <a:t>6/12/2020</a:t>
            </a:fld>
            <a:endParaRPr lang="en-US">
              <a:solidFill>
                <a:prstClr val="white"/>
              </a:solidFill>
            </a:endParaRPr>
          </a:p>
        </p:txBody>
      </p:sp>
      <p:sp>
        <p:nvSpPr>
          <p:cNvPr id="5" name="Footer Placeholder 4"/>
          <p:cNvSpPr>
            <a:spLocks noGrp="1"/>
          </p:cNvSpPr>
          <p:nvPr>
            <p:ph type="ftr" sz="quarter" idx="11"/>
          </p:nvPr>
        </p:nvSpPr>
        <p:spPr/>
        <p:txBody>
          <a:bodyPr/>
          <a:lstStyle/>
          <a:p>
            <a:endParaRPr lang="en-US">
              <a:solidFill>
                <a:prstClr val="white"/>
              </a:solidFill>
            </a:endParaRPr>
          </a:p>
        </p:txBody>
      </p:sp>
      <p:sp>
        <p:nvSpPr>
          <p:cNvPr id="6" name="Slide Number Placeholder 5"/>
          <p:cNvSpPr>
            <a:spLocks noGrp="1"/>
          </p:cNvSpPr>
          <p:nvPr>
            <p:ph type="sldNum" sz="quarter" idx="12"/>
          </p:nvPr>
        </p:nvSpPr>
        <p:spPr/>
        <p:txBody>
          <a:bodyPr/>
          <a:lstStyle/>
          <a:p>
            <a:fld id="{F5C57D10-102A-46B8-A923-BEAE3ABE679F}"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0315493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8" name="Picture 7"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Title 1"/>
          <p:cNvSpPr>
            <a:spLocks noGrp="1"/>
          </p:cNvSpPr>
          <p:nvPr>
            <p:ph type="title"/>
          </p:nvPr>
        </p:nvSpPr>
        <p:spPr/>
        <p:txBody>
          <a:bodyPr>
            <a:normAutofit/>
          </a:bodyPr>
          <a:lstStyle>
            <a:lvl1pPr>
              <a:defRPr sz="2800"/>
            </a:lvl1pPr>
          </a:lstStyle>
          <a:p>
            <a:r>
              <a:rPr lang="en-US" smtClean="0"/>
              <a:t>Click to edit Master title style</a:t>
            </a:r>
            <a:endParaRPr lang="en-US" dirty="0"/>
          </a:p>
        </p:txBody>
      </p:sp>
      <p:sp>
        <p:nvSpPr>
          <p:cNvPr id="3" name="Content Placeholder 2"/>
          <p:cNvSpPr>
            <a:spLocks noGrp="1"/>
          </p:cNvSpPr>
          <p:nvPr>
            <p:ph idx="1"/>
          </p:nvPr>
        </p:nvSpPr>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0268E93-A573-46A0-8155-F83C054C99DB}" type="datetime1">
              <a:rPr lang="en-US" smtClean="0">
                <a:solidFill>
                  <a:prstClr val="white"/>
                </a:solidFill>
              </a:rPr>
              <a:pPr/>
              <a:t>6/12/2020</a:t>
            </a:fld>
            <a:endParaRPr lang="en-US">
              <a:solidFill>
                <a:prstClr val="white"/>
              </a:solidFill>
            </a:endParaRPr>
          </a:p>
        </p:txBody>
      </p:sp>
      <p:sp>
        <p:nvSpPr>
          <p:cNvPr id="5" name="Footer Placeholder 4"/>
          <p:cNvSpPr>
            <a:spLocks noGrp="1"/>
          </p:cNvSpPr>
          <p:nvPr>
            <p:ph type="ftr" sz="quarter" idx="11"/>
          </p:nvPr>
        </p:nvSpPr>
        <p:spPr/>
        <p:txBody>
          <a:bodyPr/>
          <a:lstStyle/>
          <a:p>
            <a:endParaRPr lang="en-US">
              <a:solidFill>
                <a:prstClr val="white"/>
              </a:solidFill>
            </a:endParaRPr>
          </a:p>
        </p:txBody>
      </p:sp>
      <p:sp>
        <p:nvSpPr>
          <p:cNvPr id="6" name="Slide Number Placeholder 5"/>
          <p:cNvSpPr>
            <a:spLocks noGrp="1"/>
          </p:cNvSpPr>
          <p:nvPr>
            <p:ph type="sldNum" sz="quarter" idx="12"/>
          </p:nvPr>
        </p:nvSpPr>
        <p:spPr/>
        <p:txBody>
          <a:bodyPr/>
          <a:lstStyle/>
          <a:p>
            <a:fld id="{F5C57D10-102A-46B8-A923-BEAE3ABE679F}"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2714007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8" name="Picture 7"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Title 1"/>
          <p:cNvSpPr>
            <a:spLocks noGrp="1"/>
          </p:cNvSpPr>
          <p:nvPr>
            <p:ph type="title"/>
          </p:nvPr>
        </p:nvSpPr>
        <p:spPr>
          <a:xfrm>
            <a:off x="457202" y="3308581"/>
            <a:ext cx="7772400" cy="1468800"/>
          </a:xfrm>
        </p:spPr>
        <p:txBody>
          <a:bodyPr anchor="b">
            <a:normAutofit/>
          </a:bodyPr>
          <a:lstStyle>
            <a:lvl1pPr algn="l">
              <a:defRPr sz="32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457201" y="4777381"/>
            <a:ext cx="7772400" cy="860400"/>
          </a:xfrm>
        </p:spPr>
        <p:txBody>
          <a:bodyPr anchor="t">
            <a:normAutofit/>
          </a:bodyPr>
          <a:lstStyle>
            <a:lvl1pPr marL="0" indent="0" algn="l">
              <a:buNone/>
              <a:defRPr sz="1800" cap="all">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9008918-72D1-4089-B11A-F32233F0F918}" type="datetime1">
              <a:rPr lang="en-US" smtClean="0">
                <a:solidFill>
                  <a:prstClr val="white"/>
                </a:solidFill>
              </a:rPr>
              <a:pPr/>
              <a:t>6/12/2020</a:t>
            </a:fld>
            <a:endParaRPr lang="en-US">
              <a:solidFill>
                <a:prstClr val="white"/>
              </a:solidFill>
            </a:endParaRPr>
          </a:p>
        </p:txBody>
      </p:sp>
      <p:sp>
        <p:nvSpPr>
          <p:cNvPr id="5" name="Footer Placeholder 4"/>
          <p:cNvSpPr>
            <a:spLocks noGrp="1"/>
          </p:cNvSpPr>
          <p:nvPr>
            <p:ph type="ftr" sz="quarter" idx="11"/>
          </p:nvPr>
        </p:nvSpPr>
        <p:spPr/>
        <p:txBody>
          <a:bodyPr/>
          <a:lstStyle/>
          <a:p>
            <a:endParaRPr lang="en-US">
              <a:solidFill>
                <a:prstClr val="white"/>
              </a:solidFill>
            </a:endParaRPr>
          </a:p>
        </p:txBody>
      </p:sp>
      <p:sp>
        <p:nvSpPr>
          <p:cNvPr id="6" name="Slide Number Placeholder 5"/>
          <p:cNvSpPr>
            <a:spLocks noGrp="1"/>
          </p:cNvSpPr>
          <p:nvPr>
            <p:ph type="sldNum" sz="quarter" idx="12"/>
          </p:nvPr>
        </p:nvSpPr>
        <p:spPr/>
        <p:txBody>
          <a:bodyPr/>
          <a:lstStyle/>
          <a:p>
            <a:fld id="{F5C57D10-102A-46B8-A923-BEAE3ABE679F}"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7178814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1" y="2142068"/>
            <a:ext cx="3813048" cy="3649134"/>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16553" y="2142068"/>
            <a:ext cx="3813048" cy="364913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7E1A53D-BEB5-4619-AC5A-E838DCA4E8F9}" type="datetime1">
              <a:rPr lang="en-US" smtClean="0">
                <a:solidFill>
                  <a:prstClr val="white"/>
                </a:solidFill>
              </a:rPr>
              <a:pPr/>
              <a:t>6/12/2020</a:t>
            </a:fld>
            <a:endParaRPr lang="en-US">
              <a:solidFill>
                <a:prstClr val="white"/>
              </a:solidFill>
            </a:endParaRPr>
          </a:p>
        </p:txBody>
      </p:sp>
      <p:sp>
        <p:nvSpPr>
          <p:cNvPr id="6" name="Footer Placeholder 5"/>
          <p:cNvSpPr>
            <a:spLocks noGrp="1"/>
          </p:cNvSpPr>
          <p:nvPr>
            <p:ph type="ftr" sz="quarter" idx="11"/>
          </p:nvPr>
        </p:nvSpPr>
        <p:spPr/>
        <p:txBody>
          <a:bodyPr/>
          <a:lstStyle/>
          <a:p>
            <a:endParaRPr lang="en-US">
              <a:solidFill>
                <a:prstClr val="white"/>
              </a:solidFill>
            </a:endParaRPr>
          </a:p>
        </p:txBody>
      </p:sp>
      <p:sp>
        <p:nvSpPr>
          <p:cNvPr id="7" name="Slide Number Placeholder 6"/>
          <p:cNvSpPr>
            <a:spLocks noGrp="1"/>
          </p:cNvSpPr>
          <p:nvPr>
            <p:ph type="sldNum" sz="quarter" idx="12"/>
          </p:nvPr>
        </p:nvSpPr>
        <p:spPr/>
        <p:txBody>
          <a:bodyPr/>
          <a:lstStyle/>
          <a:p>
            <a:fld id="{F5C57D10-102A-46B8-A923-BEAE3ABE679F}"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191486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3" name="Picture 12"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Title 1"/>
          <p:cNvSpPr>
            <a:spLocks noGrp="1"/>
          </p:cNvSpPr>
          <p:nvPr>
            <p:ph type="title"/>
          </p:nvPr>
        </p:nvSpPr>
        <p:spPr/>
        <p:txBody>
          <a:bodyPr>
            <a:normAutofit/>
          </a:bodyPr>
          <a:lstStyle>
            <a:lvl1pPr>
              <a:defRPr sz="3200"/>
            </a:lvl1pPr>
          </a:lstStyle>
          <a:p>
            <a:r>
              <a:rPr lang="en-US" smtClean="0"/>
              <a:t>Click to edit Master title style</a:t>
            </a:r>
            <a:endParaRPr lang="en-US" dirty="0"/>
          </a:p>
        </p:txBody>
      </p:sp>
      <p:sp>
        <p:nvSpPr>
          <p:cNvPr id="3" name="Text Placeholder 2"/>
          <p:cNvSpPr>
            <a:spLocks noGrp="1"/>
          </p:cNvSpPr>
          <p:nvPr>
            <p:ph type="body" idx="1"/>
          </p:nvPr>
        </p:nvSpPr>
        <p:spPr>
          <a:xfrm>
            <a:off x="743480" y="2218267"/>
            <a:ext cx="354060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870201"/>
            <a:ext cx="3813048" cy="2920998"/>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11120" y="2218267"/>
            <a:ext cx="3518480"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416552" y="2870201"/>
            <a:ext cx="3813048" cy="2920998"/>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527CE4AB-9350-4B2A-B372-5D4645473EB5}" type="datetime1">
              <a:rPr lang="en-US" smtClean="0">
                <a:solidFill>
                  <a:prstClr val="white"/>
                </a:solidFill>
              </a:rPr>
              <a:pPr/>
              <a:t>6/12/2020</a:t>
            </a:fld>
            <a:endParaRPr lang="en-US">
              <a:solidFill>
                <a:prstClr val="white"/>
              </a:solidFill>
            </a:endParaRPr>
          </a:p>
        </p:txBody>
      </p:sp>
      <p:sp>
        <p:nvSpPr>
          <p:cNvPr id="8" name="Footer Placeholder 7"/>
          <p:cNvSpPr>
            <a:spLocks noGrp="1"/>
          </p:cNvSpPr>
          <p:nvPr>
            <p:ph type="ftr" sz="quarter" idx="11"/>
          </p:nvPr>
        </p:nvSpPr>
        <p:spPr/>
        <p:txBody>
          <a:bodyPr/>
          <a:lstStyle/>
          <a:p>
            <a:endParaRPr lang="en-US">
              <a:solidFill>
                <a:prstClr val="white"/>
              </a:solidFill>
            </a:endParaRPr>
          </a:p>
        </p:txBody>
      </p:sp>
      <p:sp>
        <p:nvSpPr>
          <p:cNvPr id="9" name="Slide Number Placeholder 8"/>
          <p:cNvSpPr>
            <a:spLocks noGrp="1"/>
          </p:cNvSpPr>
          <p:nvPr>
            <p:ph type="sldNum" sz="quarter" idx="12"/>
          </p:nvPr>
        </p:nvSpPr>
        <p:spPr/>
        <p:txBody>
          <a:bodyPr/>
          <a:lstStyle/>
          <a:p>
            <a:fld id="{F5C57D10-102A-46B8-A923-BEAE3ABE679F}"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1183356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Title 1"/>
          <p:cNvSpPr>
            <a:spLocks noGrp="1"/>
          </p:cNvSpPr>
          <p:nvPr>
            <p:ph type="title"/>
          </p:nvPr>
        </p:nvSpPr>
        <p:spPr>
          <a:xfrm>
            <a:off x="457201" y="609601"/>
            <a:ext cx="7772400" cy="1456267"/>
          </a:xfrm>
        </p:spPr>
        <p:txBody>
          <a:bodyPr>
            <a:normAutofit/>
          </a:bodyPr>
          <a:lstStyle>
            <a:lvl1pPr>
              <a:defRPr sz="3200"/>
            </a:lvl1p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30BFF00E-ADED-4023-A671-88BA8ED3C55B}" type="datetime1">
              <a:rPr lang="en-US" smtClean="0">
                <a:solidFill>
                  <a:prstClr val="white"/>
                </a:solidFill>
              </a:rPr>
              <a:pPr/>
              <a:t>6/12/2020</a:t>
            </a:fld>
            <a:endParaRPr lang="en-US">
              <a:solidFill>
                <a:prstClr val="white"/>
              </a:solidFill>
            </a:endParaRPr>
          </a:p>
        </p:txBody>
      </p:sp>
      <p:sp>
        <p:nvSpPr>
          <p:cNvPr id="4" name="Footer Placeholder 3"/>
          <p:cNvSpPr>
            <a:spLocks noGrp="1"/>
          </p:cNvSpPr>
          <p:nvPr>
            <p:ph type="ftr" sz="quarter" idx="11"/>
          </p:nvPr>
        </p:nvSpPr>
        <p:spPr/>
        <p:txBody>
          <a:bodyPr/>
          <a:lstStyle/>
          <a:p>
            <a:endParaRPr lang="en-US">
              <a:solidFill>
                <a:prstClr val="white"/>
              </a:solidFill>
            </a:endParaRPr>
          </a:p>
        </p:txBody>
      </p:sp>
      <p:sp>
        <p:nvSpPr>
          <p:cNvPr id="5" name="Slide Number Placeholder 4"/>
          <p:cNvSpPr>
            <a:spLocks noGrp="1"/>
          </p:cNvSpPr>
          <p:nvPr>
            <p:ph type="sldNum" sz="quarter" idx="12"/>
          </p:nvPr>
        </p:nvSpPr>
        <p:spPr/>
        <p:txBody>
          <a:bodyPr/>
          <a:lstStyle/>
          <a:p>
            <a:fld id="{F5C57D10-102A-46B8-A923-BEAE3ABE679F}"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8626884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Date Placeholder 1"/>
          <p:cNvSpPr>
            <a:spLocks noGrp="1"/>
          </p:cNvSpPr>
          <p:nvPr>
            <p:ph type="dt" sz="half" idx="10"/>
          </p:nvPr>
        </p:nvSpPr>
        <p:spPr/>
        <p:txBody>
          <a:bodyPr/>
          <a:lstStyle/>
          <a:p>
            <a:fld id="{899316E5-B110-47AD-B2DB-AF6CD2A5BB49}" type="datetime1">
              <a:rPr lang="en-US" smtClean="0">
                <a:solidFill>
                  <a:prstClr val="white"/>
                </a:solidFill>
              </a:rPr>
              <a:pPr/>
              <a:t>6/12/2020</a:t>
            </a:fld>
            <a:endParaRPr lang="en-US">
              <a:solidFill>
                <a:prstClr val="white"/>
              </a:solidFill>
            </a:endParaRPr>
          </a:p>
        </p:txBody>
      </p:sp>
      <p:sp>
        <p:nvSpPr>
          <p:cNvPr id="3" name="Footer Placeholder 2"/>
          <p:cNvSpPr>
            <a:spLocks noGrp="1"/>
          </p:cNvSpPr>
          <p:nvPr>
            <p:ph type="ftr" sz="quarter" idx="11"/>
          </p:nvPr>
        </p:nvSpPr>
        <p:spPr/>
        <p:txBody>
          <a:bodyPr/>
          <a:lstStyle/>
          <a:p>
            <a:endParaRPr lang="en-US">
              <a:solidFill>
                <a:prstClr val="white"/>
              </a:solidFill>
            </a:endParaRPr>
          </a:p>
        </p:txBody>
      </p:sp>
      <p:sp>
        <p:nvSpPr>
          <p:cNvPr id="4" name="Slide Number Placeholder 3"/>
          <p:cNvSpPr>
            <a:spLocks noGrp="1"/>
          </p:cNvSpPr>
          <p:nvPr>
            <p:ph type="sldNum" sz="quarter" idx="12"/>
          </p:nvPr>
        </p:nvSpPr>
        <p:spPr/>
        <p:txBody>
          <a:bodyPr/>
          <a:lstStyle/>
          <a:p>
            <a:fld id="{F5C57D10-102A-46B8-A923-BEAE3ABE679F}"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3010276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2" name="Picture 11"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Title 1"/>
          <p:cNvSpPr>
            <a:spLocks noGrp="1"/>
          </p:cNvSpPr>
          <p:nvPr>
            <p:ph type="title"/>
          </p:nvPr>
        </p:nvSpPr>
        <p:spPr>
          <a:xfrm>
            <a:off x="461718" y="1557868"/>
            <a:ext cx="2862910" cy="1439332"/>
          </a:xfrm>
        </p:spPr>
        <p:txBody>
          <a:bodyPr anchor="b">
            <a:norm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3606144" y="609601"/>
            <a:ext cx="4627975" cy="5181600"/>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61718" y="2997200"/>
            <a:ext cx="2862910" cy="184573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9F28EA6-2DD5-4EB1-91AF-4888F801E07A}" type="datetime1">
              <a:rPr lang="en-US" smtClean="0">
                <a:solidFill>
                  <a:prstClr val="white"/>
                </a:solidFill>
              </a:rPr>
              <a:pPr/>
              <a:t>6/12/2020</a:t>
            </a:fld>
            <a:endParaRPr lang="en-US">
              <a:solidFill>
                <a:prstClr val="white"/>
              </a:solidFill>
            </a:endParaRPr>
          </a:p>
        </p:txBody>
      </p:sp>
      <p:sp>
        <p:nvSpPr>
          <p:cNvPr id="6" name="Footer Placeholder 5"/>
          <p:cNvSpPr>
            <a:spLocks noGrp="1"/>
          </p:cNvSpPr>
          <p:nvPr>
            <p:ph type="ftr" sz="quarter" idx="11"/>
          </p:nvPr>
        </p:nvSpPr>
        <p:spPr/>
        <p:txBody>
          <a:bodyPr/>
          <a:lstStyle/>
          <a:p>
            <a:endParaRPr lang="en-US">
              <a:solidFill>
                <a:prstClr val="white"/>
              </a:solidFill>
            </a:endParaRPr>
          </a:p>
        </p:txBody>
      </p:sp>
      <p:sp>
        <p:nvSpPr>
          <p:cNvPr id="7" name="Slide Number Placeholder 6"/>
          <p:cNvSpPr>
            <a:spLocks noGrp="1"/>
          </p:cNvSpPr>
          <p:nvPr>
            <p:ph type="sldNum" sz="quarter" idx="12"/>
          </p:nvPr>
        </p:nvSpPr>
        <p:spPr/>
        <p:txBody>
          <a:bodyPr/>
          <a:lstStyle/>
          <a:p>
            <a:fld id="{F5C57D10-102A-46B8-A923-BEAE3ABE679F}"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855292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1" name="Picture 10"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Title 1"/>
          <p:cNvSpPr>
            <a:spLocks noGrp="1"/>
          </p:cNvSpPr>
          <p:nvPr>
            <p:ph type="title"/>
          </p:nvPr>
        </p:nvSpPr>
        <p:spPr>
          <a:xfrm>
            <a:off x="462128" y="1735672"/>
            <a:ext cx="4097204" cy="1371600"/>
          </a:xfrm>
        </p:spPr>
        <p:txBody>
          <a:bodyPr anchor="b">
            <a:normAutofit/>
          </a:bodyPr>
          <a:lstStyle>
            <a:lvl1pPr algn="l">
              <a:defRPr sz="2400" b="0"/>
            </a:lvl1pPr>
          </a:lstStyle>
          <a:p>
            <a:r>
              <a:rPr lang="en-US" smtClean="0"/>
              <a:t>Click to edit Master title style</a:t>
            </a:r>
            <a:endParaRPr lang="en-US" dirty="0"/>
          </a:p>
        </p:txBody>
      </p:sp>
      <p:sp>
        <p:nvSpPr>
          <p:cNvPr id="14" name="Picture Placeholder 2"/>
          <p:cNvSpPr>
            <a:spLocks noGrp="1" noChangeAspect="1"/>
          </p:cNvSpPr>
          <p:nvPr>
            <p:ph type="pic" idx="1"/>
          </p:nvPr>
        </p:nvSpPr>
        <p:spPr>
          <a:xfrm>
            <a:off x="5029200" y="914400"/>
            <a:ext cx="3200400" cy="4572000"/>
          </a:xfrm>
          <a:prstGeom prst="roundRect">
            <a:avLst>
              <a:gd name="adj" fmla="val 42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vert="horz" lIns="91440" tIns="45720" rIns="91440" bIns="45720" rtlCol="0" anchor="t">
            <a:normAutofit/>
          </a:bodyPr>
          <a:lstStyle>
            <a:lvl1pPr>
              <a:defRPr lang="en-US" sz="1600" dirty="0"/>
            </a:lvl1pPr>
          </a:lstStyle>
          <a:p>
            <a:pPr marL="0" lvl="0" indent="0" algn="ctr">
              <a:buNone/>
            </a:pPr>
            <a:r>
              <a:rPr lang="en-US" smtClean="0"/>
              <a:t>Click icon to add picture</a:t>
            </a:r>
            <a:endParaRPr lang="en-US" dirty="0"/>
          </a:p>
        </p:txBody>
      </p:sp>
      <p:sp>
        <p:nvSpPr>
          <p:cNvPr id="4" name="Text Placeholder 3"/>
          <p:cNvSpPr>
            <a:spLocks noGrp="1"/>
          </p:cNvSpPr>
          <p:nvPr>
            <p:ph type="body" sz="half" idx="2"/>
          </p:nvPr>
        </p:nvSpPr>
        <p:spPr>
          <a:xfrm>
            <a:off x="462128" y="3107272"/>
            <a:ext cx="4097204" cy="1828800"/>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1FED55F-0062-4995-AECC-456688124A9B}" type="datetime1">
              <a:rPr lang="en-US" smtClean="0">
                <a:solidFill>
                  <a:prstClr val="white"/>
                </a:solidFill>
              </a:rPr>
              <a:pPr/>
              <a:t>6/12/2020</a:t>
            </a:fld>
            <a:endParaRPr lang="en-US">
              <a:solidFill>
                <a:prstClr val="white"/>
              </a:solidFill>
            </a:endParaRPr>
          </a:p>
        </p:txBody>
      </p:sp>
      <p:sp>
        <p:nvSpPr>
          <p:cNvPr id="6" name="Footer Placeholder 5"/>
          <p:cNvSpPr>
            <a:spLocks noGrp="1"/>
          </p:cNvSpPr>
          <p:nvPr>
            <p:ph type="ftr" sz="quarter" idx="11"/>
          </p:nvPr>
        </p:nvSpPr>
        <p:spPr/>
        <p:txBody>
          <a:bodyPr/>
          <a:lstStyle/>
          <a:p>
            <a:endParaRPr lang="en-US">
              <a:solidFill>
                <a:prstClr val="white"/>
              </a:solidFill>
            </a:endParaRPr>
          </a:p>
        </p:txBody>
      </p:sp>
      <p:sp>
        <p:nvSpPr>
          <p:cNvPr id="7" name="Slide Number Placeholder 6"/>
          <p:cNvSpPr>
            <a:spLocks noGrp="1"/>
          </p:cNvSpPr>
          <p:nvPr>
            <p:ph type="sldNum" sz="quarter" idx="12"/>
          </p:nvPr>
        </p:nvSpPr>
        <p:spPr/>
        <p:txBody>
          <a:bodyPr/>
          <a:lstStyle/>
          <a:p>
            <a:fld id="{F5C57D10-102A-46B8-A923-BEAE3ABE679F}"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8649414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609601"/>
            <a:ext cx="7772400" cy="14562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2142068"/>
            <a:ext cx="7772400" cy="3649133"/>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523712" y="5870576"/>
            <a:ext cx="1212173"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pPr rtl="0"/>
            <a:fld id="{4DB98444-B7F9-4A38-82F8-320E5F77AF64}" type="datetime1">
              <a:rPr lang="en-US" smtClean="0">
                <a:solidFill>
                  <a:prstClr val="white"/>
                </a:solidFill>
              </a:rPr>
              <a:pPr rtl="0"/>
              <a:t>6/12/2020</a:t>
            </a:fld>
            <a:endParaRPr lang="en-US">
              <a:solidFill>
                <a:prstClr val="white"/>
              </a:solidFill>
            </a:endParaRPr>
          </a:p>
        </p:txBody>
      </p:sp>
      <p:sp>
        <p:nvSpPr>
          <p:cNvPr id="5" name="Footer Placeholder 4"/>
          <p:cNvSpPr>
            <a:spLocks noGrp="1"/>
          </p:cNvSpPr>
          <p:nvPr>
            <p:ph type="ftr" sz="quarter" idx="3"/>
          </p:nvPr>
        </p:nvSpPr>
        <p:spPr>
          <a:xfrm>
            <a:off x="457200" y="5870576"/>
            <a:ext cx="5990311" cy="3778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pPr rtl="0"/>
            <a:endParaRPr lang="en-US">
              <a:solidFill>
                <a:prstClr val="white"/>
              </a:solidFill>
            </a:endParaRPr>
          </a:p>
        </p:txBody>
      </p:sp>
      <p:sp>
        <p:nvSpPr>
          <p:cNvPr id="6" name="Slide Number Placeholder 5"/>
          <p:cNvSpPr>
            <a:spLocks noGrp="1"/>
          </p:cNvSpPr>
          <p:nvPr>
            <p:ph type="sldNum" sz="quarter" idx="4"/>
          </p:nvPr>
        </p:nvSpPr>
        <p:spPr>
          <a:xfrm>
            <a:off x="7812085" y="5870576"/>
            <a:ext cx="417516"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pPr rtl="0"/>
            <a:fld id="{F5C57D10-102A-46B8-A923-BEAE3ABE679F}" type="slidenum">
              <a:rPr lang="en-US" smtClean="0">
                <a:solidFill>
                  <a:prstClr val="white"/>
                </a:solidFill>
              </a:rPr>
              <a:pPr rtl="0"/>
              <a:t>‹#›</a:t>
            </a:fld>
            <a:endParaRPr lang="en-US">
              <a:solidFill>
                <a:prstClr val="white"/>
              </a:solidFill>
            </a:endParaRPr>
          </a:p>
        </p:txBody>
      </p:sp>
    </p:spTree>
    <p:extLst>
      <p:ext uri="{BB962C8B-B14F-4D97-AF65-F5344CB8AC3E}">
        <p14:creationId xmlns:p14="http://schemas.microsoft.com/office/powerpoint/2010/main" val="3538797559"/>
      </p:ext>
    </p:extLst>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Lst>
  <p:hf hdr="0" ftr="0" dt="0"/>
  <p:txStyles>
    <p:titleStyle>
      <a:lvl1pPr algn="l" defTabSz="457200" rtl="1" eaLnBrk="1" latinLnBrk="0" hangingPunct="1">
        <a:spcBef>
          <a:spcPct val="0"/>
        </a:spcBef>
        <a:buNone/>
        <a:defRPr sz="3200" kern="1200" cap="all">
          <a:ln w="3175" cmpd="sng">
            <a:noFill/>
          </a:ln>
          <a:solidFill>
            <a:schemeClr val="tx1"/>
          </a:solidFill>
          <a:effectLst/>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285750" indent="-285750" algn="r" defTabSz="457200" rtl="1"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r" defTabSz="457200" rtl="1"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r" defTabSz="457200" rtl="1"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r" defTabSz="457200" rtl="1"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r" defTabSz="457200" rtl="1"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r" defTabSz="457200" rtl="1"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r" defTabSz="457200" rtl="1"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r" defTabSz="457200" rtl="1"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r" defTabSz="457200" rtl="1"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Layout" Target="../slideLayouts/slideLayout2.xml"/><Relationship Id="rId5" Type="http://schemas.openxmlformats.org/officeDocument/2006/relationships/image" Target="../media/image33.jpeg"/><Relationship Id="rId4" Type="http://schemas.openxmlformats.org/officeDocument/2006/relationships/image" Target="../media/image32.gif"/></Relationships>
</file>

<file path=ppt/slides/_rels/slide1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12.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42.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1.jpeg"/><Relationship Id="rId5" Type="http://schemas.openxmlformats.org/officeDocument/2006/relationships/image" Target="../media/image33.jpeg"/><Relationship Id="rId4" Type="http://schemas.openxmlformats.org/officeDocument/2006/relationships/image" Target="../media/image40.gif"/></Relationships>
</file>

<file path=ppt/slides/_rels/slide1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 Id="rId5" Type="http://schemas.openxmlformats.org/officeDocument/2006/relationships/image" Target="../media/image46.jpeg"/><Relationship Id="rId4" Type="http://schemas.openxmlformats.org/officeDocument/2006/relationships/image" Target="../media/image45.jpeg"/></Relationships>
</file>

<file path=ppt/slides/_rels/slide1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0.gif"/><Relationship Id="rId1" Type="http://schemas.openxmlformats.org/officeDocument/2006/relationships/slideLayout" Target="../slideLayouts/slideLayout2.xml"/><Relationship Id="rId4" Type="http://schemas.openxmlformats.org/officeDocument/2006/relationships/image" Target="../media/image48.jpeg"/></Relationships>
</file>

<file path=ppt/slides/_rels/slide1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9.jpeg"/><Relationship Id="rId1" Type="http://schemas.openxmlformats.org/officeDocument/2006/relationships/slideLayout" Target="../slideLayouts/slideLayout2.xml"/><Relationship Id="rId5" Type="http://schemas.openxmlformats.org/officeDocument/2006/relationships/image" Target="../media/image37.jpeg"/><Relationship Id="rId4" Type="http://schemas.openxmlformats.org/officeDocument/2006/relationships/image" Target="../media/image39.png"/></Relationships>
</file>

<file path=ppt/slides/_rels/slide16.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55.jpeg"/><Relationship Id="rId3" Type="http://schemas.openxmlformats.org/officeDocument/2006/relationships/image" Target="../media/image48.jpeg"/><Relationship Id="rId7" Type="http://schemas.openxmlformats.org/officeDocument/2006/relationships/image" Target="../media/image54.jpe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53.jpeg"/><Relationship Id="rId5" Type="http://schemas.openxmlformats.org/officeDocument/2006/relationships/image" Target="../media/image52.jpeg"/><Relationship Id="rId10" Type="http://schemas.openxmlformats.org/officeDocument/2006/relationships/image" Target="../media/image13.gif"/><Relationship Id="rId4" Type="http://schemas.openxmlformats.org/officeDocument/2006/relationships/image" Target="../media/image51.jpeg"/><Relationship Id="rId9" Type="http://schemas.openxmlformats.org/officeDocument/2006/relationships/image" Target="../media/image56.jpeg"/></Relationships>
</file>

<file path=ppt/slides/_rels/slide18.xml.rels><?xml version="1.0" encoding="UTF-8" standalone="yes"?>
<Relationships xmlns="http://schemas.openxmlformats.org/package/2006/relationships"><Relationship Id="rId8" Type="http://schemas.openxmlformats.org/officeDocument/2006/relationships/image" Target="../media/image62.jpeg"/><Relationship Id="rId3" Type="http://schemas.openxmlformats.org/officeDocument/2006/relationships/image" Target="../media/image58.jpeg"/><Relationship Id="rId7" Type="http://schemas.openxmlformats.org/officeDocument/2006/relationships/image" Target="../media/image48.jpeg"/><Relationship Id="rId2" Type="http://schemas.openxmlformats.org/officeDocument/2006/relationships/image" Target="../media/image57.jpeg"/><Relationship Id="rId1" Type="http://schemas.openxmlformats.org/officeDocument/2006/relationships/slideLayout" Target="../slideLayouts/slideLayout2.xml"/><Relationship Id="rId6" Type="http://schemas.openxmlformats.org/officeDocument/2006/relationships/image" Target="../media/image61.jpeg"/><Relationship Id="rId5" Type="http://schemas.openxmlformats.org/officeDocument/2006/relationships/image" Target="../media/image60.jpeg"/><Relationship Id="rId4" Type="http://schemas.openxmlformats.org/officeDocument/2006/relationships/image" Target="../media/image59.jpeg"/><Relationship Id="rId9" Type="http://schemas.openxmlformats.org/officeDocument/2006/relationships/image" Target="../media/image63.jpeg"/></Relationships>
</file>

<file path=ppt/slides/_rels/slide1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png"/><Relationship Id="rId1" Type="http://schemas.openxmlformats.org/officeDocument/2006/relationships/slideLayout" Target="../slideLayouts/slideLayout2.xml"/><Relationship Id="rId5" Type="http://schemas.openxmlformats.org/officeDocument/2006/relationships/image" Target="../media/image70.jpeg"/><Relationship Id="rId4" Type="http://schemas.openxmlformats.org/officeDocument/2006/relationships/image" Target="../media/image29.jpeg"/></Relationships>
</file>

<file path=ppt/slides/_rels/slide21.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png"/><Relationship Id="rId1" Type="http://schemas.openxmlformats.org/officeDocument/2006/relationships/slideLayout" Target="../slideLayouts/slideLayout2.xml"/><Relationship Id="rId4" Type="http://schemas.openxmlformats.org/officeDocument/2006/relationships/image" Target="../media/image73.jpeg"/></Relationships>
</file>

<file path=ppt/slides/_rels/slide2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2.xml"/><Relationship Id="rId4" Type="http://schemas.openxmlformats.org/officeDocument/2006/relationships/image" Target="../media/image76.png"/></Relationships>
</file>

<file path=ppt/slides/_rels/slide23.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52.jpeg"/><Relationship Id="rId4" Type="http://schemas.openxmlformats.org/officeDocument/2006/relationships/image" Target="../media/image36.jpeg"/></Relationships>
</file>

<file path=ppt/slides/_rels/slide24.xml.rels><?xml version="1.0" encoding="UTF-8" standalone="yes"?>
<Relationships xmlns="http://schemas.openxmlformats.org/package/2006/relationships"><Relationship Id="rId3" Type="http://schemas.openxmlformats.org/officeDocument/2006/relationships/image" Target="../media/image78.jpeg"/><Relationship Id="rId7" Type="http://schemas.openxmlformats.org/officeDocument/2006/relationships/image" Target="../media/image45.jpeg"/><Relationship Id="rId2" Type="http://schemas.openxmlformats.org/officeDocument/2006/relationships/image" Target="../media/image57.jpeg"/><Relationship Id="rId1" Type="http://schemas.openxmlformats.org/officeDocument/2006/relationships/slideLayout" Target="../slideLayouts/slideLayout2.xml"/><Relationship Id="rId6" Type="http://schemas.openxmlformats.org/officeDocument/2006/relationships/image" Target="../media/image80.jpeg"/><Relationship Id="rId5" Type="http://schemas.openxmlformats.org/officeDocument/2006/relationships/image" Target="../media/image79.jpeg"/><Relationship Id="rId4" Type="http://schemas.openxmlformats.org/officeDocument/2006/relationships/image" Target="../media/image58.jpeg"/></Relationships>
</file>

<file path=ppt/slides/_rels/slide2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81.jpeg"/><Relationship Id="rId1" Type="http://schemas.openxmlformats.org/officeDocument/2006/relationships/slideLayout" Target="../slideLayouts/slideLayout2.xml"/><Relationship Id="rId5" Type="http://schemas.openxmlformats.org/officeDocument/2006/relationships/image" Target="../media/image83.jpeg"/><Relationship Id="rId4" Type="http://schemas.openxmlformats.org/officeDocument/2006/relationships/image" Target="../media/image82.jpeg"/></Relationships>
</file>

<file path=ppt/slides/_rels/slide26.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jpeg"/><Relationship Id="rId1" Type="http://schemas.openxmlformats.org/officeDocument/2006/relationships/slideLayout" Target="../slideLayouts/slideLayout2.xml"/><Relationship Id="rId6" Type="http://schemas.openxmlformats.org/officeDocument/2006/relationships/image" Target="../media/image88.jpeg"/><Relationship Id="rId5" Type="http://schemas.openxmlformats.org/officeDocument/2006/relationships/image" Target="../media/image87.jpeg"/><Relationship Id="rId4" Type="http://schemas.openxmlformats.org/officeDocument/2006/relationships/image" Target="../media/image86.jpeg"/></Relationships>
</file>

<file path=ppt/slides/_rels/slide27.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9.jpeg"/><Relationship Id="rId1" Type="http://schemas.openxmlformats.org/officeDocument/2006/relationships/slideLayout" Target="../slideLayouts/slideLayout2.xml"/><Relationship Id="rId6" Type="http://schemas.openxmlformats.org/officeDocument/2006/relationships/image" Target="../media/image92.jpeg"/><Relationship Id="rId5" Type="http://schemas.openxmlformats.org/officeDocument/2006/relationships/image" Target="../media/image91.jpeg"/><Relationship Id="rId4" Type="http://schemas.openxmlformats.org/officeDocument/2006/relationships/image" Target="../media/image47.jpeg"/></Relationships>
</file>

<file path=ppt/slides/_rels/slide2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56.jpeg"/><Relationship Id="rId1" Type="http://schemas.openxmlformats.org/officeDocument/2006/relationships/slideLayout" Target="../slideLayouts/slideLayout2.xml"/><Relationship Id="rId6" Type="http://schemas.openxmlformats.org/officeDocument/2006/relationships/image" Target="../media/image37.jpeg"/><Relationship Id="rId5" Type="http://schemas.openxmlformats.org/officeDocument/2006/relationships/image" Target="../media/image53.jpeg"/><Relationship Id="rId4" Type="http://schemas.openxmlformats.org/officeDocument/2006/relationships/image" Target="../media/image93.jpeg"/></Relationships>
</file>

<file path=ppt/slides/_rels/slide29.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image" Target="../media/image94.jpeg"/><Relationship Id="rId1" Type="http://schemas.openxmlformats.org/officeDocument/2006/relationships/slideLayout" Target="../slideLayouts/slideLayout2.xml"/><Relationship Id="rId4" Type="http://schemas.openxmlformats.org/officeDocument/2006/relationships/image" Target="../media/image96.jpe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www.e-architect.co.uk/" TargetMode="External"/><Relationship Id="rId2" Type="http://schemas.openxmlformats.org/officeDocument/2006/relationships/hyperlink" Target="http://www.arkitekturnet.dk/anmeldelser/0012rl.htm" TargetMode="External"/><Relationship Id="rId1" Type="http://schemas.openxmlformats.org/officeDocument/2006/relationships/slideLayout" Target="../slideLayouts/slideLayout2.xml"/><Relationship Id="rId5" Type="http://schemas.openxmlformats.org/officeDocument/2006/relationships/hyperlink" Target="http://www.millenniumdome.com/" TargetMode="External"/><Relationship Id="rId4" Type="http://schemas.openxmlformats.org/officeDocument/2006/relationships/hyperlink" Target="http://www.millennium-dome.com/"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13.gif"/><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14.gif"/></Relationships>
</file>

<file path=ppt/slides/_rels/slide7.xml.rels><?xml version="1.0" encoding="UTF-8" standalone="yes"?>
<Relationships xmlns="http://schemas.openxmlformats.org/package/2006/relationships"><Relationship Id="rId3" Type="http://schemas.openxmlformats.org/officeDocument/2006/relationships/hyperlink" Target="http://oba-co.com/fa/gallery/9a5fddfb282e7c5e8498c66013cb93c4.html" TargetMode="External"/><Relationship Id="rId7" Type="http://schemas.openxmlformats.org/officeDocument/2006/relationships/image" Target="../media/image21.png"/><Relationship Id="rId2" Type="http://schemas.openxmlformats.org/officeDocument/2006/relationships/image" Target="../media/image18.jpeg"/><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9.jpeg"/><Relationship Id="rId4" Type="http://schemas.openxmlformats.org/officeDocument/2006/relationships/image" Target="../media/image19.jpeg"/></Relationships>
</file>

<file path=ppt/slides/_rels/slide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gif"/><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jpeg"/></Relationships>
</file>

<file path=ppt/slides/_rels/slide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2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612232" y="2636603"/>
            <a:ext cx="5426242" cy="1323439"/>
          </a:xfrm>
          <a:prstGeom prst="rect">
            <a:avLst/>
          </a:prstGeom>
        </p:spPr>
        <p:txBody>
          <a:bodyPr wrap="square">
            <a:spAutoFit/>
          </a:bodyPr>
          <a:lstStyle/>
          <a:p>
            <a:r>
              <a:rPr lang="fa-IR" sz="4000" dirty="0" smtClean="0">
                <a:cs typeface="B Homa" panose="00000400000000000000" pitchFamily="2" charset="-78"/>
              </a:rPr>
              <a:t>بررسی طراحی فنی گنبد هزاره</a:t>
            </a:r>
          </a:p>
          <a:p>
            <a:r>
              <a:rPr lang="en-US" sz="4000" dirty="0" smtClean="0">
                <a:cs typeface="B Homa" panose="00000400000000000000" pitchFamily="2" charset="-78"/>
              </a:rPr>
              <a:t>( millenniume dome ) </a:t>
            </a:r>
            <a:endParaRPr lang="en-US" sz="4000" dirty="0">
              <a:cs typeface="B Homa" panose="00000400000000000000" pitchFamily="2" charset="-78"/>
            </a:endParaRPr>
          </a:p>
        </p:txBody>
      </p:sp>
    </p:spTree>
    <p:extLst>
      <p:ext uri="{BB962C8B-B14F-4D97-AF65-F5344CB8AC3E}">
        <p14:creationId xmlns:p14="http://schemas.microsoft.com/office/powerpoint/2010/main" val="12669376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4032529" y="457204"/>
            <a:ext cx="4959071" cy="954107"/>
          </a:xfrm>
          <a:prstGeom prst="rect">
            <a:avLst/>
          </a:prstGeom>
        </p:spPr>
        <p:txBody>
          <a:bodyPr wrap="square">
            <a:spAutoFit/>
          </a:bodyPr>
          <a:lstStyle/>
          <a:p>
            <a:pPr eaLnBrk="0" fontAlgn="base" hangingPunct="0">
              <a:spcBef>
                <a:spcPct val="0"/>
              </a:spcBef>
              <a:spcAft>
                <a:spcPct val="0"/>
              </a:spcAft>
            </a:pPr>
            <a:r>
              <a:rPr lang="fa-IR" sz="1400" dirty="0">
                <a:solidFill>
                  <a:prstClr val="white"/>
                </a:solidFill>
                <a:latin typeface="Arial" pitchFamily="34" charset="0"/>
                <a:ea typeface="Times New Roman" pitchFamily="18" charset="0"/>
                <a:cs typeface="B Homa" panose="00000400000000000000" pitchFamily="2" charset="-78"/>
              </a:rPr>
              <a:t>72کابل فولادی کششی در جفت های</a:t>
            </a:r>
            <a:r>
              <a:rPr lang="en-US" sz="1400" dirty="0">
                <a:solidFill>
                  <a:prstClr val="white"/>
                </a:solidFill>
                <a:latin typeface="Arial" pitchFamily="34" charset="0"/>
                <a:ea typeface="Times New Roman" pitchFamily="18" charset="0"/>
                <a:cs typeface="B Homa" panose="00000400000000000000" pitchFamily="2" charset="-78"/>
              </a:rPr>
              <a:t> Φ</a:t>
            </a:r>
            <a:r>
              <a:rPr lang="fa-IR" sz="1400" dirty="0">
                <a:solidFill>
                  <a:prstClr val="white"/>
                </a:solidFill>
                <a:latin typeface="Arial" pitchFamily="34" charset="0"/>
                <a:ea typeface="Times New Roman" pitchFamily="18" charset="0"/>
                <a:cs typeface="B Homa" panose="00000400000000000000" pitchFamily="2" charset="-78"/>
              </a:rPr>
              <a:t>32</a:t>
            </a:r>
            <a:r>
              <a:rPr lang="en-US" sz="1400" dirty="0">
                <a:solidFill>
                  <a:prstClr val="white"/>
                </a:solidFill>
                <a:latin typeface="Arial" pitchFamily="34" charset="0"/>
                <a:ea typeface="Times New Roman" pitchFamily="18" charset="0"/>
                <a:cs typeface="B Homa" panose="00000400000000000000" pitchFamily="2" charset="-78"/>
              </a:rPr>
              <a:t> </a:t>
            </a:r>
            <a:r>
              <a:rPr lang="fa-IR" sz="1400" dirty="0">
                <a:solidFill>
                  <a:prstClr val="white"/>
                </a:solidFill>
                <a:latin typeface="Arial" pitchFamily="34" charset="0"/>
                <a:ea typeface="Times New Roman" pitchFamily="18" charset="0"/>
                <a:cs typeface="B Homa" panose="00000400000000000000" pitchFamily="2" charset="-78"/>
              </a:rPr>
              <a:t>، بصورت شعاعی بر روی سطح گنبد قرار گرفته اند. این کابل های شعاعی توسط کابل های پیش تنیده ای که از بالا و پایین در تقاطع های مشخص روی دوایر متحد المرکز به 12 دکل متصل اند ،مهار شده اند</a:t>
            </a:r>
            <a:r>
              <a:rPr lang="en-US" sz="1400" dirty="0">
                <a:solidFill>
                  <a:prstClr val="white"/>
                </a:solidFill>
                <a:latin typeface="Arial" pitchFamily="34" charset="0"/>
                <a:ea typeface="Times New Roman" pitchFamily="18" charset="0"/>
                <a:cs typeface="B Homa" panose="00000400000000000000" pitchFamily="2" charset="-78"/>
              </a:rPr>
              <a:t>.</a:t>
            </a:r>
            <a:r>
              <a:rPr lang="en-US" sz="1400" dirty="0">
                <a:solidFill>
                  <a:prstClr val="white"/>
                </a:solidFill>
                <a:latin typeface="Arial" pitchFamily="34" charset="0"/>
                <a:cs typeface="B Homa" panose="00000400000000000000" pitchFamily="2" charset="-78"/>
              </a:rPr>
              <a:t> </a:t>
            </a:r>
          </a:p>
        </p:txBody>
      </p:sp>
      <p:pic>
        <p:nvPicPr>
          <p:cNvPr id="9" name="Picture 2" descr="E:\memari\Millennium dome\untitled.bmp"/>
          <p:cNvPicPr>
            <a:picLocks noChangeAspect="1" noChangeArrowheads="1"/>
          </p:cNvPicPr>
          <p:nvPr/>
        </p:nvPicPr>
        <p:blipFill>
          <a:blip r:embed="rId2"/>
          <a:srcRect l="2222" t="31025" r="4444"/>
          <a:stretch>
            <a:fillRect/>
          </a:stretch>
        </p:blipFill>
        <p:spPr bwMode="auto">
          <a:xfrm>
            <a:off x="538159" y="914400"/>
            <a:ext cx="3113370" cy="1926842"/>
          </a:xfrm>
          <a:prstGeom prst="rect">
            <a:avLst/>
          </a:prstGeom>
          <a:ln>
            <a:noFill/>
          </a:ln>
          <a:effectLst>
            <a:softEdge rad="112500"/>
          </a:effectLst>
        </p:spPr>
      </p:pic>
      <p:pic>
        <p:nvPicPr>
          <p:cNvPr id="10" name="Picture 3" descr="G:\mojdehi\fe\o2_arena_hok030108_01.jpg"/>
          <p:cNvPicPr>
            <a:picLocks noChangeAspect="1" noChangeArrowheads="1"/>
          </p:cNvPicPr>
          <p:nvPr/>
        </p:nvPicPr>
        <p:blipFill>
          <a:blip r:embed="rId3"/>
          <a:srcRect/>
          <a:stretch>
            <a:fillRect/>
          </a:stretch>
        </p:blipFill>
        <p:spPr bwMode="auto">
          <a:xfrm>
            <a:off x="5715002" y="1189040"/>
            <a:ext cx="2438400" cy="223996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Picture 4" descr="G:\mojdehi\fe\2611_1047_1_W.gif"/>
          <p:cNvPicPr>
            <a:picLocks noGrp="1" noChangeAspect="1" noChangeArrowheads="1"/>
          </p:cNvPicPr>
          <p:nvPr>
            <p:ph idx="1"/>
          </p:nvPr>
        </p:nvPicPr>
        <p:blipFill>
          <a:blip r:embed="rId4"/>
          <a:stretch>
            <a:fillRect/>
          </a:stretch>
        </p:blipFill>
        <p:spPr bwMode="auto">
          <a:xfrm>
            <a:off x="0" y="2598738"/>
            <a:ext cx="5931457" cy="3649662"/>
          </a:xfrm>
          <a:prstGeom prst="rect">
            <a:avLst/>
          </a:prstGeom>
          <a:ln>
            <a:noFill/>
          </a:ln>
          <a:effectLst>
            <a:softEdge rad="112500"/>
          </a:effectLst>
        </p:spPr>
      </p:pic>
      <p:sp>
        <p:nvSpPr>
          <p:cNvPr id="6" name="Rectangle 5"/>
          <p:cNvSpPr/>
          <p:nvPr/>
        </p:nvSpPr>
        <p:spPr>
          <a:xfrm>
            <a:off x="6248400" y="3581405"/>
            <a:ext cx="2819400" cy="738664"/>
          </a:xfrm>
          <a:prstGeom prst="rect">
            <a:avLst/>
          </a:prstGeom>
        </p:spPr>
        <p:txBody>
          <a:bodyPr wrap="square">
            <a:spAutoFit/>
          </a:bodyPr>
          <a:lstStyle/>
          <a:p>
            <a:pPr eaLnBrk="0" fontAlgn="base" hangingPunct="0">
              <a:spcBef>
                <a:spcPct val="0"/>
              </a:spcBef>
              <a:spcAft>
                <a:spcPct val="0"/>
              </a:spcAft>
            </a:pPr>
            <a:r>
              <a:rPr lang="fa-IR" sz="1400" dirty="0">
                <a:solidFill>
                  <a:prstClr val="white"/>
                </a:solidFill>
                <a:latin typeface="Arial" pitchFamily="34" charset="0"/>
                <a:ea typeface="Times New Roman" pitchFamily="18" charset="0"/>
                <a:cs typeface="B Homa" panose="00000400000000000000" pitchFamily="2" charset="-78"/>
              </a:rPr>
              <a:t>یک گروه از کابل های جانبی و یک گروه کابل در قسمت زیرین گنبد پایداری گنبد را تکمیل می کنند. </a:t>
            </a:r>
          </a:p>
        </p:txBody>
      </p:sp>
      <p:sp>
        <p:nvSpPr>
          <p:cNvPr id="43" name="TextBox 42"/>
          <p:cNvSpPr txBox="1"/>
          <p:nvPr/>
        </p:nvSpPr>
        <p:spPr>
          <a:xfrm>
            <a:off x="526428" y="6476391"/>
            <a:ext cx="2292977" cy="229213"/>
          </a:xfrm>
          <a:prstGeom prst="rect">
            <a:avLst/>
          </a:prstGeom>
          <a:noFill/>
        </p:spPr>
        <p:txBody>
          <a:bodyPr wrap="square" lIns="59355" tIns="29678" rIns="59355" bIns="29678" rtlCol="0">
            <a:spAutoFit/>
          </a:bodyPr>
          <a:lstStyle/>
          <a:p>
            <a:pPr algn="ctr" rtl="0"/>
            <a:r>
              <a:rPr lang="fa-IR" sz="1100" dirty="0">
                <a:solidFill>
                  <a:prstClr val="white"/>
                </a:solidFill>
                <a:cs typeface="B Homa" panose="00000400000000000000" pitchFamily="2" charset="-78"/>
              </a:rPr>
              <a:t>8</a:t>
            </a:r>
            <a:endParaRPr lang="en-US" sz="1100" dirty="0">
              <a:solidFill>
                <a:prstClr val="white"/>
              </a:solidFill>
            </a:endParaRPr>
          </a:p>
        </p:txBody>
      </p:sp>
      <p:pic>
        <p:nvPicPr>
          <p:cNvPr id="12" name="Picture 3" descr="G:\mojdehi\fe\2611_0185_1_w.jpg"/>
          <p:cNvPicPr>
            <a:picLocks noChangeAspect="1" noChangeArrowheads="1"/>
          </p:cNvPicPr>
          <p:nvPr/>
        </p:nvPicPr>
        <p:blipFill>
          <a:blip r:embed="rId5"/>
          <a:srcRect/>
          <a:stretch>
            <a:fillRect/>
          </a:stretch>
        </p:blipFill>
        <p:spPr bwMode="auto">
          <a:xfrm>
            <a:off x="755929" y="3134804"/>
            <a:ext cx="3276600" cy="258019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0040507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269832" y="381005"/>
            <a:ext cx="3829720" cy="1323439"/>
          </a:xfrm>
          <a:prstGeom prst="rect">
            <a:avLst/>
          </a:prstGeom>
        </p:spPr>
        <p:txBody>
          <a:bodyPr wrap="square">
            <a:spAutoFit/>
          </a:bodyPr>
          <a:lstStyle/>
          <a:p>
            <a:r>
              <a:rPr lang="fa-IR" sz="1600" dirty="0">
                <a:solidFill>
                  <a:prstClr val="white"/>
                </a:solidFill>
                <a:latin typeface="Arial" pitchFamily="34" charset="0"/>
                <a:cs typeface="B Homa" panose="00000400000000000000" pitchFamily="2" charset="-78"/>
              </a:rPr>
              <a:t> در این سازه به دلیل قوس زیاد غشا چادری باید بوسیله حلقه های متحد المرکز تقسیم شود.در غیر این صورت نیروی ناشی از قوس چادر باعث می شود نیروی وارد بر کابل های کششی مهاربند از محور خارج شود.فاصله این دوایر از همدیگر 25-30 متر است.</a:t>
            </a:r>
            <a:endParaRPr lang="en-US" sz="1600" dirty="0">
              <a:solidFill>
                <a:prstClr val="white"/>
              </a:solidFill>
              <a:latin typeface="Arial" pitchFamily="34" charset="0"/>
              <a:cs typeface="B Homa" panose="00000400000000000000" pitchFamily="2" charset="-78"/>
            </a:endParaRPr>
          </a:p>
        </p:txBody>
      </p:sp>
      <p:sp>
        <p:nvSpPr>
          <p:cNvPr id="7" name="Rectangle 6"/>
          <p:cNvSpPr/>
          <p:nvPr/>
        </p:nvSpPr>
        <p:spPr>
          <a:xfrm>
            <a:off x="4969042" y="4070688"/>
            <a:ext cx="3908258" cy="523220"/>
          </a:xfrm>
          <a:prstGeom prst="rect">
            <a:avLst/>
          </a:prstGeom>
        </p:spPr>
        <p:txBody>
          <a:bodyPr wrap="square">
            <a:spAutoFit/>
          </a:bodyPr>
          <a:lstStyle/>
          <a:p>
            <a:pPr rtl="0"/>
            <a:r>
              <a:rPr lang="fa-IR" sz="1400" dirty="0">
                <a:solidFill>
                  <a:prstClr val="white"/>
                </a:solidFill>
                <a:latin typeface="Arial" pitchFamily="34" charset="0"/>
                <a:cs typeface="B Homa" panose="00000400000000000000" pitchFamily="2" charset="-78"/>
              </a:rPr>
              <a:t>این حلقه ها اگر بر روی سطح گنبد قرار گیرند میله های شعاعی را قطع می کنند پس باید بالای پوسته اجرا شوند.</a:t>
            </a:r>
          </a:p>
        </p:txBody>
      </p:sp>
      <p:pic>
        <p:nvPicPr>
          <p:cNvPr id="10" name="Picture 6" descr="G:\mojdehi\fe\millennium-dome-aerial-view.jpg"/>
          <p:cNvPicPr>
            <a:picLocks noChangeAspect="1" noChangeArrowheads="1"/>
          </p:cNvPicPr>
          <p:nvPr/>
        </p:nvPicPr>
        <p:blipFill>
          <a:blip r:embed="rId2"/>
          <a:srcRect l="6122"/>
          <a:stretch>
            <a:fillRect/>
          </a:stretch>
        </p:blipFill>
        <p:spPr bwMode="auto">
          <a:xfrm>
            <a:off x="593561" y="457202"/>
            <a:ext cx="3505200" cy="2309566"/>
          </a:xfrm>
          <a:prstGeom prst="rect">
            <a:avLst/>
          </a:prstGeom>
          <a:ln>
            <a:noFill/>
          </a:ln>
          <a:effectLst>
            <a:outerShdw blurRad="292100" dist="139700" dir="2700000" algn="tl" rotWithShape="0">
              <a:srgbClr val="333333">
                <a:alpha val="65000"/>
              </a:srgbClr>
            </a:outerShdw>
          </a:effectLst>
        </p:spPr>
      </p:pic>
      <p:pic>
        <p:nvPicPr>
          <p:cNvPr id="13" name="Picture 2" descr="G:\mojdehi\fe\2611_0754_1_w.jpg"/>
          <p:cNvPicPr>
            <a:picLocks noChangeAspect="1" noChangeArrowheads="1"/>
          </p:cNvPicPr>
          <p:nvPr/>
        </p:nvPicPr>
        <p:blipFill>
          <a:blip r:embed="rId3"/>
          <a:srcRect/>
          <a:stretch>
            <a:fillRect/>
          </a:stretch>
        </p:blipFill>
        <p:spPr bwMode="auto">
          <a:xfrm>
            <a:off x="6248400" y="1913746"/>
            <a:ext cx="2057400" cy="2003920"/>
          </a:xfrm>
          <a:prstGeom prst="rect">
            <a:avLst/>
          </a:prstGeom>
          <a:ln>
            <a:noFill/>
          </a:ln>
          <a:effectLst>
            <a:outerShdw blurRad="292100" dist="139700" dir="2700000" algn="tl" rotWithShape="0">
              <a:srgbClr val="333333">
                <a:alpha val="65000"/>
              </a:srgbClr>
            </a:outerShdw>
          </a:effectLst>
        </p:spPr>
      </p:pic>
      <p:pic>
        <p:nvPicPr>
          <p:cNvPr id="14" name="Picture 5" descr="G:\mojdehi\fe\2611_0152_1_W.jpg"/>
          <p:cNvPicPr>
            <a:picLocks noChangeAspect="1" noChangeArrowheads="1"/>
          </p:cNvPicPr>
          <p:nvPr/>
        </p:nvPicPr>
        <p:blipFill>
          <a:blip r:embed="rId4"/>
          <a:srcRect/>
          <a:stretch>
            <a:fillRect/>
          </a:stretch>
        </p:blipFill>
        <p:spPr bwMode="auto">
          <a:xfrm>
            <a:off x="1050763" y="3718892"/>
            <a:ext cx="2438400" cy="2453313"/>
          </a:xfrm>
          <a:prstGeom prst="rect">
            <a:avLst/>
          </a:prstGeom>
          <a:ln>
            <a:noFill/>
          </a:ln>
          <a:effectLst>
            <a:outerShdw blurRad="292100" dist="139700" dir="2700000" algn="tl" rotWithShape="0">
              <a:srgbClr val="333333">
                <a:alpha val="65000"/>
              </a:srgbClr>
            </a:outerShdw>
          </a:effectLst>
        </p:spPr>
      </p:pic>
      <p:pic>
        <p:nvPicPr>
          <p:cNvPr id="15" name="Picture 14" descr="G:\mojdehi\fe\millennium-dome-o2-14.jpg"/>
          <p:cNvPicPr>
            <a:picLocks noChangeAspect="1" noChangeArrowheads="1"/>
          </p:cNvPicPr>
          <p:nvPr/>
        </p:nvPicPr>
        <p:blipFill>
          <a:blip r:embed="rId5"/>
          <a:srcRect/>
          <a:stretch>
            <a:fillRect/>
          </a:stretch>
        </p:blipFill>
        <p:spPr bwMode="auto">
          <a:xfrm>
            <a:off x="4800601" y="4838397"/>
            <a:ext cx="2743200" cy="1752600"/>
          </a:xfrm>
          <a:prstGeom prst="rect">
            <a:avLst/>
          </a:prstGeom>
          <a:ln>
            <a:noFill/>
          </a:ln>
          <a:effectLst>
            <a:outerShdw blurRad="292100" dist="139700" dir="2700000" algn="tl" rotWithShape="0">
              <a:srgbClr val="333333">
                <a:alpha val="65000"/>
              </a:srgbClr>
            </a:outerShdw>
          </a:effectLst>
        </p:spPr>
      </p:pic>
      <p:sp>
        <p:nvSpPr>
          <p:cNvPr id="44" name="TextBox 43"/>
          <p:cNvSpPr txBox="1"/>
          <p:nvPr/>
        </p:nvSpPr>
        <p:spPr>
          <a:xfrm>
            <a:off x="-1013611" y="6476391"/>
            <a:ext cx="2292977" cy="229213"/>
          </a:xfrm>
          <a:prstGeom prst="rect">
            <a:avLst/>
          </a:prstGeom>
          <a:noFill/>
        </p:spPr>
        <p:txBody>
          <a:bodyPr wrap="square" lIns="59355" tIns="29678" rIns="59355" bIns="29678" rtlCol="0">
            <a:spAutoFit/>
          </a:bodyPr>
          <a:lstStyle/>
          <a:p>
            <a:pPr algn="ctr" rtl="0"/>
            <a:r>
              <a:rPr lang="fa-IR" sz="1100" dirty="0">
                <a:solidFill>
                  <a:prstClr val="white"/>
                </a:solidFill>
                <a:cs typeface="B Homa" panose="00000400000000000000" pitchFamily="2" charset="-78"/>
              </a:rPr>
              <a:t>9</a:t>
            </a:r>
            <a:endParaRPr lang="en-US" sz="1100" dirty="0">
              <a:solidFill>
                <a:prstClr val="white"/>
              </a:solidFill>
            </a:endParaRPr>
          </a:p>
        </p:txBody>
      </p:sp>
      <p:grpSp>
        <p:nvGrpSpPr>
          <p:cNvPr id="45" name="Group 44"/>
          <p:cNvGrpSpPr/>
          <p:nvPr/>
        </p:nvGrpSpPr>
        <p:grpSpPr>
          <a:xfrm>
            <a:off x="1965161" y="2895602"/>
            <a:ext cx="2590800" cy="1143000"/>
            <a:chOff x="5181600" y="4114800"/>
            <a:chExt cx="2133600" cy="990600"/>
          </a:xfrm>
        </p:grpSpPr>
        <p:pic>
          <p:nvPicPr>
            <p:cNvPr id="46" name="Picture 4" descr="C:\Users\Seven\Documents\WebCam Media\Capture\Image6.jpg"/>
            <p:cNvPicPr>
              <a:picLocks noChangeAspect="1" noChangeArrowheads="1"/>
            </p:cNvPicPr>
            <p:nvPr/>
          </p:nvPicPr>
          <p:blipFill>
            <a:blip r:embed="rId6">
              <a:lum bright="20000"/>
            </a:blip>
            <a:srcRect l="23750" t="26667" r="41250" b="51666"/>
            <a:stretch>
              <a:fillRect/>
            </a:stretch>
          </p:blipFill>
          <p:spPr bwMode="auto">
            <a:xfrm>
              <a:off x="5181600" y="4114800"/>
              <a:ext cx="2133600" cy="990600"/>
            </a:xfrm>
            <a:prstGeom prst="rect">
              <a:avLst/>
            </a:prstGeom>
            <a:noFill/>
          </p:spPr>
        </p:pic>
        <p:sp>
          <p:nvSpPr>
            <p:cNvPr id="47" name="Rectangle 46"/>
            <p:cNvSpPr/>
            <p:nvPr/>
          </p:nvSpPr>
          <p:spPr>
            <a:xfrm>
              <a:off x="5181600" y="4114800"/>
              <a:ext cx="2133600" cy="990600"/>
            </a:xfrm>
            <a:prstGeom prst="rect">
              <a:avLst/>
            </a:prstGeom>
            <a:noFill/>
            <a:ln w="38100">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grpSp>
    </p:spTree>
    <p:extLst>
      <p:ext uri="{BB962C8B-B14F-4D97-AF65-F5344CB8AC3E}">
        <p14:creationId xmlns:p14="http://schemas.microsoft.com/office/powerpoint/2010/main" val="15819922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5562595" y="4161712"/>
            <a:ext cx="3581406" cy="22467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Low" fontAlgn="base">
              <a:spcBef>
                <a:spcPct val="0"/>
              </a:spcBef>
              <a:spcAft>
                <a:spcPct val="0"/>
              </a:spcAft>
            </a:pPr>
            <a:r>
              <a:rPr lang="fa-IR" sz="1400" dirty="0">
                <a:solidFill>
                  <a:prstClr val="white"/>
                </a:solidFill>
                <a:latin typeface="Arial" pitchFamily="34" charset="0"/>
                <a:ea typeface="Times New Roman" pitchFamily="18" charset="0"/>
                <a:cs typeface="B Homa" panose="00000400000000000000" pitchFamily="2" charset="-78"/>
              </a:rPr>
              <a:t>برای مهار نیروی خمشی میله های شعاعی باید تدبیری اندیشید زیرا اگر دهانه های 25 متری بارگذاری شود باقی مانده میله شعاعی به صورت یک فنر عمل می کند. این مشکل به دو صورت حل شده است :اول اینکه این میله های شعاعی در محل تقاطع ها قطع شده و توسط اتصالاتی که در راستای عمودی دوران می کنند به هم وصل می شوند.</a:t>
            </a:r>
            <a:r>
              <a:rPr lang="fa-IR" sz="1400" dirty="0">
                <a:solidFill>
                  <a:prstClr val="white"/>
                </a:solidFill>
                <a:cs typeface="B Homa" panose="00000400000000000000" pitchFamily="2" charset="-78"/>
              </a:rPr>
              <a:t> از دیگر مزایای این عمل این است که از استحلاک بالای اتصالات و خوردگی آنها در طول زمان جلوگیری می شود.</a:t>
            </a:r>
            <a:r>
              <a:rPr lang="fa-IR" sz="1400" dirty="0">
                <a:solidFill>
                  <a:prstClr val="white"/>
                </a:solidFill>
                <a:latin typeface="Arial" pitchFamily="34" charset="0"/>
                <a:ea typeface="Times New Roman" pitchFamily="18" charset="0"/>
                <a:cs typeface="B Homa" panose="00000400000000000000" pitchFamily="2" charset="-78"/>
              </a:rPr>
              <a:t> دوم اینکه کشش بالای عناصر پیش تنیده مانع از جابجایی ناشی از نیروی خمشی می شود.</a:t>
            </a:r>
            <a:endParaRPr lang="fa-IR" dirty="0">
              <a:solidFill>
                <a:prstClr val="white"/>
              </a:solidFill>
              <a:latin typeface="Arial" pitchFamily="34" charset="0"/>
              <a:cs typeface="B Homa" panose="00000400000000000000" pitchFamily="2" charset="-78"/>
            </a:endParaRPr>
          </a:p>
        </p:txBody>
      </p:sp>
      <p:sp>
        <p:nvSpPr>
          <p:cNvPr id="8" name="Rectangle 7"/>
          <p:cNvSpPr/>
          <p:nvPr/>
        </p:nvSpPr>
        <p:spPr>
          <a:xfrm>
            <a:off x="4764505" y="381005"/>
            <a:ext cx="4379495" cy="954107"/>
          </a:xfrm>
          <a:prstGeom prst="rect">
            <a:avLst/>
          </a:prstGeom>
        </p:spPr>
        <p:txBody>
          <a:bodyPr wrap="square">
            <a:spAutoFit/>
          </a:bodyPr>
          <a:lstStyle/>
          <a:p>
            <a:pPr algn="justLow"/>
            <a:r>
              <a:rPr lang="fa-IR" sz="1400" dirty="0">
                <a:solidFill>
                  <a:prstClr val="white"/>
                </a:solidFill>
                <a:latin typeface="Arial" pitchFamily="34" charset="0"/>
                <a:cs typeface="B Homa" panose="00000400000000000000" pitchFamily="2" charset="-78"/>
              </a:rPr>
              <a:t>اتصال مهاربند های بالا و پایین (متصل به دکل) در محل تقاطع دوایر متحدالمرکز و کابلهای شعاعی قرار دارند.این اتصالات بدلیل کابلهای زیادی که از آنها میگذرد و اختلاف سطح تقاطع این کابل ها در محل اتصال باید بصورت جناقی اجرا می شوند.</a:t>
            </a:r>
            <a:endParaRPr lang="fa-IR" sz="1400" dirty="0">
              <a:solidFill>
                <a:prstClr val="white"/>
              </a:solidFill>
              <a:cs typeface="B Homa" panose="00000400000000000000" pitchFamily="2" charset="-78"/>
            </a:endParaRPr>
          </a:p>
        </p:txBody>
      </p:sp>
      <p:pic>
        <p:nvPicPr>
          <p:cNvPr id="9" name="Picture 2"/>
          <p:cNvPicPr>
            <a:picLocks noChangeAspect="1" noChangeArrowheads="1"/>
          </p:cNvPicPr>
          <p:nvPr/>
        </p:nvPicPr>
        <p:blipFill>
          <a:blip r:embed="rId3">
            <a:duotone>
              <a:prstClr val="black"/>
              <a:srgbClr val="D9C3A5">
                <a:tint val="50000"/>
                <a:satMod val="180000"/>
              </a:srgbClr>
            </a:duotone>
          </a:blip>
          <a:srcRect/>
          <a:stretch>
            <a:fillRect/>
          </a:stretch>
        </p:blipFill>
        <p:spPr bwMode="auto">
          <a:xfrm>
            <a:off x="685802" y="2612769"/>
            <a:ext cx="1905001" cy="2667000"/>
          </a:xfrm>
          <a:prstGeom prst="rect">
            <a:avLst/>
          </a:prstGeom>
          <a:ln>
            <a:noFill/>
          </a:ln>
          <a:effectLst>
            <a:outerShdw blurRad="292100" dist="139700" dir="2700000" algn="tl" rotWithShape="0">
              <a:srgbClr val="333333">
                <a:alpha val="65000"/>
              </a:srgbClr>
            </a:outerShdw>
          </a:effectLst>
        </p:spPr>
      </p:pic>
      <p:sp>
        <p:nvSpPr>
          <p:cNvPr id="10" name="Rectangle 1"/>
          <p:cNvSpPr>
            <a:spLocks noChangeArrowheads="1"/>
          </p:cNvSpPr>
          <p:nvPr/>
        </p:nvSpPr>
        <p:spPr bwMode="auto">
          <a:xfrm>
            <a:off x="1066799" y="5432170"/>
            <a:ext cx="1066800" cy="6001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defTabSz="914390" fontAlgn="base">
              <a:spcBef>
                <a:spcPct val="0"/>
              </a:spcBef>
              <a:spcAft>
                <a:spcPct val="0"/>
              </a:spcAft>
            </a:pPr>
            <a:r>
              <a:rPr lang="fa-IR" sz="1100" b="1" dirty="0">
                <a:solidFill>
                  <a:prstClr val="white"/>
                </a:solidFill>
                <a:latin typeface="Arial" pitchFamily="34" charset="0"/>
                <a:ea typeface="Times New Roman" pitchFamily="18" charset="0"/>
                <a:cs typeface="B Homa" panose="00000400000000000000" pitchFamily="2" charset="-78"/>
              </a:rPr>
              <a:t>اتصال جناقي ميله شعاعي و رينگهاي متحدالمركز</a:t>
            </a:r>
            <a:endParaRPr lang="fa-IR" sz="1400" b="1" dirty="0">
              <a:solidFill>
                <a:prstClr val="white"/>
              </a:solidFill>
              <a:latin typeface="Arial" pitchFamily="34" charset="0"/>
              <a:cs typeface="B Homa" panose="00000400000000000000" pitchFamily="2" charset="-78"/>
            </a:endParaRPr>
          </a:p>
        </p:txBody>
      </p:sp>
      <p:grpSp>
        <p:nvGrpSpPr>
          <p:cNvPr id="2" name="Group 42"/>
          <p:cNvGrpSpPr/>
          <p:nvPr/>
        </p:nvGrpSpPr>
        <p:grpSpPr>
          <a:xfrm>
            <a:off x="628651" y="534706"/>
            <a:ext cx="3352800" cy="1828800"/>
            <a:chOff x="1538941" y="3886200"/>
            <a:chExt cx="3932518" cy="2194233"/>
          </a:xfrm>
        </p:grpSpPr>
        <p:pic>
          <p:nvPicPr>
            <p:cNvPr id="16" name="Picture 2" descr="E:\memari\Millennium dome\plans\millenniumdrawing02.gif"/>
            <p:cNvPicPr>
              <a:picLocks noChangeAspect="1" noChangeArrowheads="1"/>
            </p:cNvPicPr>
            <p:nvPr/>
          </p:nvPicPr>
          <p:blipFill>
            <a:blip r:embed="rId4">
              <a:lum bright="-10000"/>
            </a:blip>
            <a:srcRect l="3922" r="3922"/>
            <a:stretch>
              <a:fillRect/>
            </a:stretch>
          </p:blipFill>
          <p:spPr bwMode="auto">
            <a:xfrm>
              <a:off x="1538941" y="3886200"/>
              <a:ext cx="3932518" cy="2194233"/>
            </a:xfrm>
            <a:prstGeom prst="rect">
              <a:avLst/>
            </a:prstGeom>
            <a:ln>
              <a:noFill/>
            </a:ln>
            <a:effectLst>
              <a:outerShdw blurRad="292100" dist="139700" dir="2700000" algn="tl" rotWithShape="0">
                <a:srgbClr val="333333">
                  <a:alpha val="65000"/>
                </a:srgbClr>
              </a:outerShdw>
            </a:effectLst>
          </p:spPr>
        </p:pic>
        <p:sp>
          <p:nvSpPr>
            <p:cNvPr id="40" name="Oval 39"/>
            <p:cNvSpPr/>
            <p:nvPr/>
          </p:nvSpPr>
          <p:spPr>
            <a:xfrm>
              <a:off x="3505200" y="5029200"/>
              <a:ext cx="304800" cy="228600"/>
            </a:xfrm>
            <a:prstGeom prst="ellipse">
              <a:avLst/>
            </a:prstGeom>
            <a:noFill/>
            <a:ln w="28575"/>
          </p:spPr>
          <p:style>
            <a:lnRef idx="2">
              <a:schemeClr val="accent3"/>
            </a:lnRef>
            <a:fillRef idx="1">
              <a:schemeClr val="lt1"/>
            </a:fillRef>
            <a:effectRef idx="0">
              <a:schemeClr val="accent3"/>
            </a:effectRef>
            <a:fontRef idx="minor">
              <a:schemeClr val="dk1"/>
            </a:fontRef>
          </p:style>
          <p:txBody>
            <a:bodyPr rtlCol="0" anchor="ctr"/>
            <a:lstStyle/>
            <a:p>
              <a:pPr algn="ctr" rtl="0"/>
              <a:endParaRPr lang="en-US">
                <a:solidFill>
                  <a:prstClr val="black"/>
                </a:solidFill>
              </a:endParaRPr>
            </a:p>
          </p:txBody>
        </p:sp>
        <p:sp>
          <p:nvSpPr>
            <p:cNvPr id="41" name="Oval 40"/>
            <p:cNvSpPr/>
            <p:nvPr/>
          </p:nvSpPr>
          <p:spPr>
            <a:xfrm>
              <a:off x="2438400" y="5334000"/>
              <a:ext cx="304800" cy="228600"/>
            </a:xfrm>
            <a:prstGeom prst="ellipse">
              <a:avLst/>
            </a:prstGeom>
            <a:noFill/>
            <a:ln w="28575"/>
          </p:spPr>
          <p:style>
            <a:lnRef idx="2">
              <a:schemeClr val="accent3"/>
            </a:lnRef>
            <a:fillRef idx="1">
              <a:schemeClr val="lt1"/>
            </a:fillRef>
            <a:effectRef idx="0">
              <a:schemeClr val="accent3"/>
            </a:effectRef>
            <a:fontRef idx="minor">
              <a:schemeClr val="dk1"/>
            </a:fontRef>
          </p:style>
          <p:txBody>
            <a:bodyPr rtlCol="0" anchor="ctr"/>
            <a:lstStyle/>
            <a:p>
              <a:pPr algn="ctr" rtl="0"/>
              <a:endParaRPr lang="en-US">
                <a:solidFill>
                  <a:prstClr val="black"/>
                </a:solidFill>
              </a:endParaRPr>
            </a:p>
          </p:txBody>
        </p:sp>
        <p:sp>
          <p:nvSpPr>
            <p:cNvPr id="42" name="Oval 41"/>
            <p:cNvSpPr/>
            <p:nvPr/>
          </p:nvSpPr>
          <p:spPr>
            <a:xfrm>
              <a:off x="2971800" y="5181600"/>
              <a:ext cx="304800" cy="228600"/>
            </a:xfrm>
            <a:prstGeom prst="ellipse">
              <a:avLst/>
            </a:prstGeom>
            <a:noFill/>
            <a:ln w="28575"/>
          </p:spPr>
          <p:style>
            <a:lnRef idx="2">
              <a:schemeClr val="accent3"/>
            </a:lnRef>
            <a:fillRef idx="1">
              <a:schemeClr val="lt1"/>
            </a:fillRef>
            <a:effectRef idx="0">
              <a:schemeClr val="accent3"/>
            </a:effectRef>
            <a:fontRef idx="minor">
              <a:schemeClr val="dk1"/>
            </a:fontRef>
          </p:style>
          <p:txBody>
            <a:bodyPr rtlCol="0" anchor="ctr"/>
            <a:lstStyle/>
            <a:p>
              <a:pPr algn="ctr" rtl="0"/>
              <a:endParaRPr lang="en-US">
                <a:solidFill>
                  <a:prstClr val="black"/>
                </a:solidFill>
              </a:endParaRPr>
            </a:p>
          </p:txBody>
        </p:sp>
      </p:grpSp>
      <p:pic>
        <p:nvPicPr>
          <p:cNvPr id="44" name="Picture 3" descr="G:\mojdehi\fe\2611_0185_1_w.jpg"/>
          <p:cNvPicPr>
            <a:picLocks noChangeAspect="1" noChangeArrowheads="1"/>
          </p:cNvPicPr>
          <p:nvPr/>
        </p:nvPicPr>
        <p:blipFill>
          <a:blip r:embed="rId5"/>
          <a:srcRect/>
          <a:stretch>
            <a:fillRect/>
          </a:stretch>
        </p:blipFill>
        <p:spPr bwMode="auto">
          <a:xfrm>
            <a:off x="5638800" y="1382202"/>
            <a:ext cx="3276600" cy="2580198"/>
          </a:xfrm>
          <a:prstGeom prst="rect">
            <a:avLst/>
          </a:prstGeom>
          <a:ln>
            <a:noFill/>
          </a:ln>
          <a:effectLst>
            <a:outerShdw blurRad="292100" dist="139700" dir="2700000" algn="tl" rotWithShape="0">
              <a:srgbClr val="333333">
                <a:alpha val="65000"/>
              </a:srgbClr>
            </a:outerShdw>
          </a:effectLst>
        </p:spPr>
      </p:pic>
      <p:pic>
        <p:nvPicPr>
          <p:cNvPr id="45" name="Picture 2" descr="E:\memari\Millennium dome\508012844_08a906e308_o.jpg"/>
          <p:cNvPicPr>
            <a:picLocks noChangeAspect="1" noChangeArrowheads="1"/>
          </p:cNvPicPr>
          <p:nvPr/>
        </p:nvPicPr>
        <p:blipFill>
          <a:blip r:embed="rId6" cstate="print"/>
          <a:srcRect/>
          <a:stretch>
            <a:fillRect/>
          </a:stretch>
        </p:blipFill>
        <p:spPr bwMode="auto">
          <a:xfrm>
            <a:off x="2362199" y="4365370"/>
            <a:ext cx="2971800" cy="1828800"/>
          </a:xfrm>
          <a:prstGeom prst="rect">
            <a:avLst/>
          </a:prstGeom>
          <a:ln>
            <a:noFill/>
          </a:ln>
          <a:effectLst>
            <a:outerShdw blurRad="292100" dist="139700" dir="2700000" algn="tl" rotWithShape="0">
              <a:srgbClr val="333333">
                <a:alpha val="65000"/>
              </a:srgbClr>
            </a:outerShdw>
          </a:effectLst>
        </p:spPr>
      </p:pic>
      <p:sp>
        <p:nvSpPr>
          <p:cNvPr id="49" name="TextBox 48"/>
          <p:cNvSpPr txBox="1"/>
          <p:nvPr/>
        </p:nvSpPr>
        <p:spPr>
          <a:xfrm>
            <a:off x="-845173" y="6498359"/>
            <a:ext cx="2292977" cy="229213"/>
          </a:xfrm>
          <a:prstGeom prst="rect">
            <a:avLst/>
          </a:prstGeom>
          <a:noFill/>
        </p:spPr>
        <p:txBody>
          <a:bodyPr wrap="square" lIns="59355" tIns="29678" rIns="59355" bIns="29678" rtlCol="0">
            <a:spAutoFit/>
          </a:bodyPr>
          <a:lstStyle/>
          <a:p>
            <a:pPr algn="ctr" rtl="0"/>
            <a:r>
              <a:rPr lang="fa-IR" sz="1100" dirty="0">
                <a:solidFill>
                  <a:prstClr val="white"/>
                </a:solidFill>
                <a:cs typeface="B Homa" panose="00000400000000000000" pitchFamily="2" charset="-78"/>
              </a:rPr>
              <a:t>10</a:t>
            </a:r>
            <a:endParaRPr lang="en-US" sz="1100" dirty="0">
              <a:solidFill>
                <a:prstClr val="white"/>
              </a:solidFill>
            </a:endParaRPr>
          </a:p>
        </p:txBody>
      </p:sp>
      <p:grpSp>
        <p:nvGrpSpPr>
          <p:cNvPr id="50" name="Group 49"/>
          <p:cNvGrpSpPr/>
          <p:nvPr/>
        </p:nvGrpSpPr>
        <p:grpSpPr>
          <a:xfrm>
            <a:off x="3848097" y="2515907"/>
            <a:ext cx="1066800" cy="1752600"/>
            <a:chOff x="6629400" y="2667000"/>
            <a:chExt cx="1447800" cy="2438400"/>
          </a:xfrm>
        </p:grpSpPr>
        <p:pic>
          <p:nvPicPr>
            <p:cNvPr id="51" name="Picture 3" descr="C:\Users\Seven\Documents\WebCam Media\Capture\Image5.jpg"/>
            <p:cNvPicPr>
              <a:picLocks noChangeAspect="1" noChangeArrowheads="1"/>
            </p:cNvPicPr>
            <p:nvPr/>
          </p:nvPicPr>
          <p:blipFill>
            <a:blip r:embed="rId7">
              <a:lum bright="20000"/>
            </a:blip>
            <a:srcRect l="31250" t="11667" r="45000" b="35000"/>
            <a:stretch>
              <a:fillRect/>
            </a:stretch>
          </p:blipFill>
          <p:spPr bwMode="auto">
            <a:xfrm>
              <a:off x="6629400" y="2667000"/>
              <a:ext cx="1447800" cy="2438400"/>
            </a:xfrm>
            <a:prstGeom prst="rect">
              <a:avLst/>
            </a:prstGeom>
            <a:noFill/>
            <a:ln w="28575">
              <a:solidFill>
                <a:schemeClr val="bg2">
                  <a:lumMod val="25000"/>
                </a:schemeClr>
              </a:solidFill>
            </a:ln>
          </p:spPr>
        </p:pic>
        <p:sp>
          <p:nvSpPr>
            <p:cNvPr id="52" name="Rectangle 51"/>
            <p:cNvSpPr/>
            <p:nvPr/>
          </p:nvSpPr>
          <p:spPr>
            <a:xfrm>
              <a:off x="6629400" y="2667000"/>
              <a:ext cx="1447800" cy="2438400"/>
            </a:xfrm>
            <a:prstGeom prst="rect">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grpSp>
    </p:spTree>
    <p:extLst>
      <p:ext uri="{BB962C8B-B14F-4D97-AF65-F5344CB8AC3E}">
        <p14:creationId xmlns:p14="http://schemas.microsoft.com/office/powerpoint/2010/main" val="2334029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209674" y="1041742"/>
            <a:ext cx="3781927" cy="1569660"/>
          </a:xfrm>
          <a:prstGeom prst="rect">
            <a:avLst/>
          </a:prstGeom>
        </p:spPr>
        <p:txBody>
          <a:bodyPr wrap="square">
            <a:spAutoFit/>
          </a:bodyPr>
          <a:lstStyle/>
          <a:p>
            <a:pPr algn="justLow"/>
            <a:r>
              <a:rPr lang="fa-IR" sz="1600" dirty="0">
                <a:solidFill>
                  <a:prstClr val="white"/>
                </a:solidFill>
                <a:cs typeface="B Homa" panose="00000400000000000000" pitchFamily="2" charset="-78"/>
              </a:rPr>
              <a:t>حلقه فشاری مرکزی به قطر 30 متر شامل 12 کابل 48 </a:t>
            </a:r>
            <a:r>
              <a:rPr lang="en-US" sz="1600" dirty="0">
                <a:solidFill>
                  <a:prstClr val="white"/>
                </a:solidFill>
              </a:rPr>
              <a:t>mm</a:t>
            </a:r>
            <a:r>
              <a:rPr lang="fa-IR" sz="1600" dirty="0">
                <a:solidFill>
                  <a:prstClr val="white"/>
                </a:solidFill>
                <a:cs typeface="B Homa" panose="00000400000000000000" pitchFamily="2" charset="-78"/>
              </a:rPr>
              <a:t>  است که 6 تا در بالا و 6 تا در پایین در فواصل کوتاه به اتصالات وصلند . دلیل اینکه این حلقه به صورت صلب و یک پارچه اجرا نشده این است که این حلقه زیر فشار زیاد تغییر شکل نداده و به اصطلاح دفرمه نشود.</a:t>
            </a:r>
            <a:endParaRPr lang="en-US" sz="1600" dirty="0">
              <a:solidFill>
                <a:prstClr val="white"/>
              </a:solidFill>
            </a:endParaRPr>
          </a:p>
        </p:txBody>
      </p:sp>
      <p:pic>
        <p:nvPicPr>
          <p:cNvPr id="23557" name="Picture 5" descr="E:\memari\Millennium dome\dome09.jpg"/>
          <p:cNvPicPr>
            <a:picLocks noChangeAspect="1" noChangeArrowheads="1"/>
          </p:cNvPicPr>
          <p:nvPr/>
        </p:nvPicPr>
        <p:blipFill>
          <a:blip r:embed="rId2"/>
          <a:srcRect/>
          <a:stretch>
            <a:fillRect/>
          </a:stretch>
        </p:blipFill>
        <p:spPr bwMode="auto">
          <a:xfrm>
            <a:off x="2895600" y="685798"/>
            <a:ext cx="1556810" cy="27256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Picture 3" descr="E:\memari\Millennium dome\A023-00411_Construction_of_roof_structure_of_Millennium_Dome_Greenwich_London_UK_1999.jpg"/>
          <p:cNvPicPr>
            <a:picLocks noChangeAspect="1" noChangeArrowheads="1"/>
          </p:cNvPicPr>
          <p:nvPr/>
        </p:nvPicPr>
        <p:blipFill>
          <a:blip r:embed="rId3"/>
          <a:srcRect/>
          <a:stretch>
            <a:fillRect/>
          </a:stretch>
        </p:blipFill>
        <p:spPr bwMode="auto">
          <a:xfrm>
            <a:off x="3962400" y="3124196"/>
            <a:ext cx="3391616" cy="31242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Picture 2" descr="G:\mojdehi\fe\dome22.jpg"/>
          <p:cNvPicPr>
            <a:picLocks noChangeAspect="1" noChangeArrowheads="1"/>
          </p:cNvPicPr>
          <p:nvPr/>
        </p:nvPicPr>
        <p:blipFill>
          <a:blip r:embed="rId4"/>
          <a:srcRect/>
          <a:stretch>
            <a:fillRect/>
          </a:stretch>
        </p:blipFill>
        <p:spPr bwMode="auto">
          <a:xfrm>
            <a:off x="1143002" y="3752847"/>
            <a:ext cx="2514600" cy="18859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 name="Picture 3" descr="G:\mojdehi\fe\dome07.jpg"/>
          <p:cNvPicPr>
            <a:picLocks noChangeAspect="1" noChangeArrowheads="1"/>
          </p:cNvPicPr>
          <p:nvPr/>
        </p:nvPicPr>
        <p:blipFill>
          <a:blip r:embed="rId5"/>
          <a:srcRect/>
          <a:stretch>
            <a:fillRect/>
          </a:stretch>
        </p:blipFill>
        <p:spPr bwMode="auto">
          <a:xfrm>
            <a:off x="685800" y="685796"/>
            <a:ext cx="2057400" cy="27432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2" name="TextBox 41"/>
          <p:cNvSpPr txBox="1"/>
          <p:nvPr/>
        </p:nvSpPr>
        <p:spPr>
          <a:xfrm>
            <a:off x="-845172" y="6628787"/>
            <a:ext cx="2292977" cy="229213"/>
          </a:xfrm>
          <a:prstGeom prst="rect">
            <a:avLst/>
          </a:prstGeom>
          <a:noFill/>
        </p:spPr>
        <p:txBody>
          <a:bodyPr wrap="square" lIns="59355" tIns="29678" rIns="59355" bIns="29678" rtlCol="0">
            <a:spAutoFit/>
          </a:bodyPr>
          <a:lstStyle/>
          <a:p>
            <a:pPr algn="ctr" rtl="0"/>
            <a:r>
              <a:rPr lang="fa-IR" sz="1100" dirty="0">
                <a:solidFill>
                  <a:prstClr val="white"/>
                </a:solidFill>
                <a:cs typeface="B Homa" panose="00000400000000000000" pitchFamily="2" charset="-78"/>
              </a:rPr>
              <a:t>11</a:t>
            </a:r>
            <a:endParaRPr lang="en-US" sz="1100" dirty="0">
              <a:solidFill>
                <a:prstClr val="white"/>
              </a:solidFill>
            </a:endParaRPr>
          </a:p>
        </p:txBody>
      </p:sp>
    </p:spTree>
    <p:extLst>
      <p:ext uri="{BB962C8B-B14F-4D97-AF65-F5344CB8AC3E}">
        <p14:creationId xmlns:p14="http://schemas.microsoft.com/office/powerpoint/2010/main" val="25411087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6858002" y="4362271"/>
            <a:ext cx="2209800" cy="1938992"/>
          </a:xfrm>
          <a:prstGeom prst="rect">
            <a:avLst/>
          </a:prstGeom>
        </p:spPr>
        <p:txBody>
          <a:bodyPr wrap="square">
            <a:spAutoFit/>
          </a:bodyPr>
          <a:lstStyle/>
          <a:p>
            <a:pPr algn="justLow"/>
            <a:r>
              <a:rPr lang="fa-IR" sz="1200" dirty="0">
                <a:solidFill>
                  <a:prstClr val="white"/>
                </a:solidFill>
                <a:latin typeface="Arial" pitchFamily="34" charset="0"/>
                <a:cs typeface="B Homa" panose="00000400000000000000" pitchFamily="2" charset="-78"/>
              </a:rPr>
              <a:t>سازه این گنبد به گونه ای است که نیروی حاصل از وزن برف و باران توسط کابل ها به تکیه گاه بالای دکل منتقل می شود و نیروی بالابرنده باد توسط کابل های كششی زیرین به تکیه گاه دکل بر روی زمین منتقل میشود همچنین بخشی از این نیروها توسط کابل های كششی روی سطح گنبد به رینگ های کششی دور غشا و رینگ فشاری مرکزی وارد می شود.</a:t>
            </a:r>
            <a:endParaRPr lang="en-US" sz="1200" dirty="0">
              <a:solidFill>
                <a:prstClr val="white"/>
              </a:solidFill>
              <a:latin typeface="Arial" pitchFamily="34" charset="0"/>
              <a:cs typeface="B Homa" panose="00000400000000000000" pitchFamily="2" charset="-78"/>
            </a:endParaRPr>
          </a:p>
        </p:txBody>
      </p:sp>
      <p:grpSp>
        <p:nvGrpSpPr>
          <p:cNvPr id="2" name="Group 10"/>
          <p:cNvGrpSpPr/>
          <p:nvPr/>
        </p:nvGrpSpPr>
        <p:grpSpPr>
          <a:xfrm>
            <a:off x="1364482" y="4107030"/>
            <a:ext cx="4267200" cy="2194233"/>
            <a:chOff x="1447800" y="3886200"/>
            <a:chExt cx="4267200" cy="2194233"/>
          </a:xfrm>
        </p:grpSpPr>
        <p:pic>
          <p:nvPicPr>
            <p:cNvPr id="13" name="Picture 2" descr="E:\memari\Millennium dome\plans\millenniumdrawing02.gif"/>
            <p:cNvPicPr>
              <a:picLocks noChangeAspect="1" noChangeArrowheads="1"/>
            </p:cNvPicPr>
            <p:nvPr/>
          </p:nvPicPr>
          <p:blipFill>
            <a:blip r:embed="rId2"/>
            <a:srcRect/>
            <a:stretch>
              <a:fillRect/>
            </a:stretch>
          </p:blipFill>
          <p:spPr bwMode="auto">
            <a:xfrm>
              <a:off x="1447800" y="3886200"/>
              <a:ext cx="4267200" cy="2194233"/>
            </a:xfrm>
            <a:prstGeom prst="rect">
              <a:avLst/>
            </a:prstGeom>
            <a:ln w="25400" cap="sq">
              <a:solidFill>
                <a:srgbClr val="000000"/>
              </a:solidFill>
              <a:miter lim="800000"/>
            </a:ln>
            <a:effectLst>
              <a:outerShdw blurRad="57150" dist="50800" dir="2700000" algn="tl" rotWithShape="0">
                <a:srgbClr val="000000">
                  <a:alpha val="40000"/>
                </a:srgbClr>
              </a:outerShdw>
            </a:effectLst>
          </p:spPr>
        </p:pic>
        <p:cxnSp>
          <p:nvCxnSpPr>
            <p:cNvPr id="14" name="Straight Arrow Connector 13"/>
            <p:cNvCxnSpPr/>
            <p:nvPr/>
          </p:nvCxnSpPr>
          <p:spPr>
            <a:xfrm rot="10800000">
              <a:off x="3047999" y="4114800"/>
              <a:ext cx="533401" cy="381000"/>
            </a:xfrm>
            <a:prstGeom prst="straightConnector1">
              <a:avLst/>
            </a:prstGeom>
            <a:ln w="25400">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rot="5400000">
              <a:off x="4152900" y="4990306"/>
              <a:ext cx="228600" cy="1588"/>
            </a:xfrm>
            <a:prstGeom prst="straightConnector1">
              <a:avLst/>
            </a:prstGeom>
            <a:ln w="25400">
              <a:tailEnd type="arrow"/>
            </a:ln>
          </p:spPr>
          <p:style>
            <a:lnRef idx="3">
              <a:schemeClr val="accent3"/>
            </a:lnRef>
            <a:fillRef idx="0">
              <a:schemeClr val="accent3"/>
            </a:fillRef>
            <a:effectRef idx="2">
              <a:schemeClr val="accent3"/>
            </a:effectRef>
            <a:fontRef idx="minor">
              <a:schemeClr val="tx1"/>
            </a:fontRef>
          </p:style>
        </p:cxnSp>
        <p:cxnSp>
          <p:nvCxnSpPr>
            <p:cNvPr id="16" name="Straight Arrow Connector 15"/>
            <p:cNvCxnSpPr/>
            <p:nvPr/>
          </p:nvCxnSpPr>
          <p:spPr>
            <a:xfrm rot="16200000" flipV="1">
              <a:off x="2895601" y="4190999"/>
              <a:ext cx="457200" cy="304802"/>
            </a:xfrm>
            <a:prstGeom prst="straightConnector1">
              <a:avLst/>
            </a:prstGeom>
            <a:ln w="25400">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rot="5400000">
              <a:off x="3696494" y="5066506"/>
              <a:ext cx="228600" cy="1588"/>
            </a:xfrm>
            <a:prstGeom prst="straightConnector1">
              <a:avLst/>
            </a:prstGeom>
            <a:ln w="25400">
              <a:tailEnd type="arrow"/>
            </a:ln>
          </p:spPr>
          <p:style>
            <a:lnRef idx="3">
              <a:schemeClr val="accent3"/>
            </a:lnRef>
            <a:fillRef idx="0">
              <a:schemeClr val="accent3"/>
            </a:fillRef>
            <a:effectRef idx="2">
              <a:schemeClr val="accent3"/>
            </a:effectRef>
            <a:fontRef idx="minor">
              <a:schemeClr val="tx1"/>
            </a:fontRef>
          </p:style>
        </p:cxnSp>
        <p:cxnSp>
          <p:nvCxnSpPr>
            <p:cNvPr id="18" name="Straight Arrow Connector 17"/>
            <p:cNvCxnSpPr/>
            <p:nvPr/>
          </p:nvCxnSpPr>
          <p:spPr>
            <a:xfrm rot="5400000">
              <a:off x="3467100" y="5372100"/>
              <a:ext cx="228600" cy="152400"/>
            </a:xfrm>
            <a:prstGeom prst="straightConnector1">
              <a:avLst/>
            </a:prstGeom>
            <a:ln w="25400">
              <a:tailEnd type="arrow"/>
            </a:ln>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p:nvPr/>
          </p:nvCxnSpPr>
          <p:spPr>
            <a:xfrm rot="5400000">
              <a:off x="3925094" y="5066506"/>
              <a:ext cx="228600" cy="1588"/>
            </a:xfrm>
            <a:prstGeom prst="straightConnector1">
              <a:avLst/>
            </a:prstGeom>
            <a:ln w="25400">
              <a:tailEnd type="arrow"/>
            </a:ln>
          </p:spPr>
          <p:style>
            <a:lnRef idx="3">
              <a:schemeClr val="accent3"/>
            </a:lnRef>
            <a:fillRef idx="0">
              <a:schemeClr val="accent3"/>
            </a:fillRef>
            <a:effectRef idx="2">
              <a:schemeClr val="accent3"/>
            </a:effectRef>
            <a:fontRef idx="minor">
              <a:schemeClr val="tx1"/>
            </a:fontRef>
          </p:style>
        </p:cxnSp>
        <p:cxnSp>
          <p:nvCxnSpPr>
            <p:cNvPr id="20" name="Straight Arrow Connector 19"/>
            <p:cNvCxnSpPr/>
            <p:nvPr/>
          </p:nvCxnSpPr>
          <p:spPr>
            <a:xfrm rot="5400000">
              <a:off x="4380706" y="4990306"/>
              <a:ext cx="228600" cy="1588"/>
            </a:xfrm>
            <a:prstGeom prst="straightConnector1">
              <a:avLst/>
            </a:prstGeom>
            <a:ln w="25400">
              <a:tailEnd type="arrow"/>
            </a:ln>
          </p:spPr>
          <p:style>
            <a:lnRef idx="3">
              <a:schemeClr val="accent3"/>
            </a:lnRef>
            <a:fillRef idx="0">
              <a:schemeClr val="accent3"/>
            </a:fillRef>
            <a:effectRef idx="2">
              <a:schemeClr val="accent3"/>
            </a:effectRef>
            <a:fontRef idx="minor">
              <a:schemeClr val="tx1"/>
            </a:fontRef>
          </p:style>
        </p:cxnSp>
        <p:cxnSp>
          <p:nvCxnSpPr>
            <p:cNvPr id="21" name="Straight Arrow Connector 20"/>
            <p:cNvCxnSpPr/>
            <p:nvPr/>
          </p:nvCxnSpPr>
          <p:spPr>
            <a:xfrm>
              <a:off x="2819400" y="5562600"/>
              <a:ext cx="304800" cy="76200"/>
            </a:xfrm>
            <a:prstGeom prst="straightConnector1">
              <a:avLst/>
            </a:prstGeom>
            <a:ln w="25400">
              <a:tailEnd type="arrow"/>
            </a:ln>
          </p:spPr>
          <p:style>
            <a:lnRef idx="2">
              <a:schemeClr val="accent1"/>
            </a:lnRef>
            <a:fillRef idx="0">
              <a:schemeClr val="accent1"/>
            </a:fillRef>
            <a:effectRef idx="1">
              <a:schemeClr val="accent1"/>
            </a:effectRef>
            <a:fontRef idx="minor">
              <a:schemeClr val="tx1"/>
            </a:fontRef>
          </p:style>
        </p:cxnSp>
        <p:cxnSp>
          <p:nvCxnSpPr>
            <p:cNvPr id="22" name="Straight Arrow Connector 21"/>
            <p:cNvCxnSpPr/>
            <p:nvPr/>
          </p:nvCxnSpPr>
          <p:spPr>
            <a:xfrm rot="10800000">
              <a:off x="3124201" y="4114800"/>
              <a:ext cx="533400" cy="228600"/>
            </a:xfrm>
            <a:prstGeom prst="straightConnector1">
              <a:avLst/>
            </a:prstGeom>
            <a:ln w="25400">
              <a:tailEnd type="arrow"/>
            </a:ln>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p:nvPr/>
          </p:nvCxnSpPr>
          <p:spPr>
            <a:xfrm rot="10800000">
              <a:off x="3276600" y="4114800"/>
              <a:ext cx="533400" cy="228600"/>
            </a:xfrm>
            <a:prstGeom prst="straightConnector1">
              <a:avLst/>
            </a:prstGeom>
            <a:ln w="25400">
              <a:tailEnd type="arrow"/>
            </a:ln>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a:xfrm rot="5400000" flipH="1" flipV="1">
              <a:off x="2667000" y="4267200"/>
              <a:ext cx="381000" cy="76200"/>
            </a:xfrm>
            <a:prstGeom prst="straightConnector1">
              <a:avLst/>
            </a:prstGeom>
            <a:ln w="25400">
              <a:tailEnd type="arrow"/>
            </a:ln>
          </p:spPr>
          <p:style>
            <a:lnRef idx="2">
              <a:schemeClr val="accent1"/>
            </a:lnRef>
            <a:fillRef idx="0">
              <a:schemeClr val="accent1"/>
            </a:fillRef>
            <a:effectRef idx="1">
              <a:schemeClr val="accent1"/>
            </a:effectRef>
            <a:fontRef idx="minor">
              <a:schemeClr val="tx1"/>
            </a:fontRef>
          </p:style>
        </p:cxnSp>
        <p:cxnSp>
          <p:nvCxnSpPr>
            <p:cNvPr id="25" name="Straight Arrow Connector 24"/>
            <p:cNvCxnSpPr/>
            <p:nvPr/>
          </p:nvCxnSpPr>
          <p:spPr>
            <a:xfrm rot="5400000" flipH="1" flipV="1">
              <a:off x="2590800" y="4191000"/>
              <a:ext cx="304800" cy="152400"/>
            </a:xfrm>
            <a:prstGeom prst="straightConnector1">
              <a:avLst/>
            </a:prstGeom>
            <a:ln w="25400">
              <a:tailEnd type="arrow"/>
            </a:ln>
          </p:spPr>
          <p:style>
            <a:lnRef idx="2">
              <a:schemeClr val="accent1"/>
            </a:lnRef>
            <a:fillRef idx="0">
              <a:schemeClr val="accent1"/>
            </a:fillRef>
            <a:effectRef idx="1">
              <a:schemeClr val="accent1"/>
            </a:effectRef>
            <a:fontRef idx="minor">
              <a:schemeClr val="tx1"/>
            </a:fontRef>
          </p:style>
        </p:cxnSp>
        <p:cxnSp>
          <p:nvCxnSpPr>
            <p:cNvPr id="26" name="Straight Arrow Connector 25"/>
            <p:cNvCxnSpPr/>
            <p:nvPr/>
          </p:nvCxnSpPr>
          <p:spPr>
            <a:xfrm rot="16200000" flipH="1">
              <a:off x="3162300" y="5448300"/>
              <a:ext cx="228600" cy="152400"/>
            </a:xfrm>
            <a:prstGeom prst="straightConnector1">
              <a:avLst/>
            </a:prstGeom>
            <a:ln w="25400">
              <a:tailEnd type="arrow"/>
            </a:ln>
          </p:spPr>
          <p:style>
            <a:lnRef idx="2">
              <a:schemeClr val="accent1"/>
            </a:lnRef>
            <a:fillRef idx="0">
              <a:schemeClr val="accent1"/>
            </a:fillRef>
            <a:effectRef idx="1">
              <a:schemeClr val="accent1"/>
            </a:effectRef>
            <a:fontRef idx="minor">
              <a:schemeClr val="tx1"/>
            </a:fontRef>
          </p:style>
        </p:cxnSp>
        <p:cxnSp>
          <p:nvCxnSpPr>
            <p:cNvPr id="27" name="Straight Arrow Connector 26"/>
            <p:cNvCxnSpPr/>
            <p:nvPr/>
          </p:nvCxnSpPr>
          <p:spPr>
            <a:xfrm rot="16200000" flipH="1">
              <a:off x="2286000" y="4572000"/>
              <a:ext cx="1752600" cy="533400"/>
            </a:xfrm>
            <a:prstGeom prst="straightConnector1">
              <a:avLst/>
            </a:prstGeom>
            <a:ln w="25400">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rot="5400000">
              <a:off x="4610894" y="4914106"/>
              <a:ext cx="228600" cy="1588"/>
            </a:xfrm>
            <a:prstGeom prst="straightConnector1">
              <a:avLst/>
            </a:prstGeom>
            <a:ln w="25400">
              <a:tailEnd type="arrow"/>
            </a:ln>
          </p:spPr>
          <p:style>
            <a:lnRef idx="3">
              <a:schemeClr val="accent3"/>
            </a:lnRef>
            <a:fillRef idx="0">
              <a:schemeClr val="accent3"/>
            </a:fillRef>
            <a:effectRef idx="2">
              <a:schemeClr val="accent3"/>
            </a:effectRef>
            <a:fontRef idx="minor">
              <a:schemeClr val="tx1"/>
            </a:fontRef>
          </p:style>
        </p:cxnSp>
        <p:cxnSp>
          <p:nvCxnSpPr>
            <p:cNvPr id="29" name="Straight Arrow Connector 28"/>
            <p:cNvCxnSpPr/>
            <p:nvPr/>
          </p:nvCxnSpPr>
          <p:spPr>
            <a:xfrm rot="5400000">
              <a:off x="4837906" y="4914106"/>
              <a:ext cx="228600" cy="1588"/>
            </a:xfrm>
            <a:prstGeom prst="straightConnector1">
              <a:avLst/>
            </a:prstGeom>
            <a:ln w="25400">
              <a:tailEnd type="arrow"/>
            </a:ln>
          </p:spPr>
          <p:style>
            <a:lnRef idx="3">
              <a:schemeClr val="accent3"/>
            </a:lnRef>
            <a:fillRef idx="0">
              <a:schemeClr val="accent3"/>
            </a:fillRef>
            <a:effectRef idx="2">
              <a:schemeClr val="accent3"/>
            </a:effectRef>
            <a:fontRef idx="minor">
              <a:schemeClr val="tx1"/>
            </a:fontRef>
          </p:style>
        </p:cxnSp>
        <p:cxnSp>
          <p:nvCxnSpPr>
            <p:cNvPr id="30" name="Straight Arrow Connector 29"/>
            <p:cNvCxnSpPr/>
            <p:nvPr/>
          </p:nvCxnSpPr>
          <p:spPr>
            <a:xfrm rot="5400000">
              <a:off x="5066506" y="4914106"/>
              <a:ext cx="228600" cy="1588"/>
            </a:xfrm>
            <a:prstGeom prst="straightConnector1">
              <a:avLst/>
            </a:prstGeom>
            <a:ln w="25400">
              <a:tailEnd type="arrow"/>
            </a:ln>
          </p:spPr>
          <p:style>
            <a:lnRef idx="3">
              <a:schemeClr val="accent3"/>
            </a:lnRef>
            <a:fillRef idx="0">
              <a:schemeClr val="accent3"/>
            </a:fillRef>
            <a:effectRef idx="2">
              <a:schemeClr val="accent3"/>
            </a:effectRef>
            <a:fontRef idx="minor">
              <a:schemeClr val="tx1"/>
            </a:fontRef>
          </p:style>
        </p:cxnSp>
        <p:cxnSp>
          <p:nvCxnSpPr>
            <p:cNvPr id="31" name="Straight Arrow Connector 30"/>
            <p:cNvCxnSpPr/>
            <p:nvPr/>
          </p:nvCxnSpPr>
          <p:spPr>
            <a:xfrm rot="5400000">
              <a:off x="3467894" y="5142706"/>
              <a:ext cx="228600" cy="1588"/>
            </a:xfrm>
            <a:prstGeom prst="straightConnector1">
              <a:avLst/>
            </a:prstGeom>
            <a:ln w="25400">
              <a:tailEnd type="arrow"/>
            </a:ln>
          </p:spPr>
          <p:style>
            <a:lnRef idx="3">
              <a:schemeClr val="accent3"/>
            </a:lnRef>
            <a:fillRef idx="0">
              <a:schemeClr val="accent3"/>
            </a:fillRef>
            <a:effectRef idx="2">
              <a:schemeClr val="accent3"/>
            </a:effectRef>
            <a:fontRef idx="minor">
              <a:schemeClr val="tx1"/>
            </a:fontRef>
          </p:style>
        </p:cxnSp>
        <p:cxnSp>
          <p:nvCxnSpPr>
            <p:cNvPr id="32" name="Straight Arrow Connector 31"/>
            <p:cNvCxnSpPr/>
            <p:nvPr/>
          </p:nvCxnSpPr>
          <p:spPr>
            <a:xfrm rot="5400000">
              <a:off x="2020094" y="5599906"/>
              <a:ext cx="228600" cy="1588"/>
            </a:xfrm>
            <a:prstGeom prst="straightConnector1">
              <a:avLst/>
            </a:prstGeom>
            <a:ln w="25400">
              <a:tailEnd type="arrow"/>
            </a:ln>
          </p:spPr>
          <p:style>
            <a:lnRef idx="3">
              <a:schemeClr val="accent3"/>
            </a:lnRef>
            <a:fillRef idx="0">
              <a:schemeClr val="accent3"/>
            </a:fillRef>
            <a:effectRef idx="2">
              <a:schemeClr val="accent3"/>
            </a:effectRef>
            <a:fontRef idx="minor">
              <a:schemeClr val="tx1"/>
            </a:fontRef>
          </p:style>
        </p:cxnSp>
        <p:cxnSp>
          <p:nvCxnSpPr>
            <p:cNvPr id="33" name="Straight Arrow Connector 32"/>
            <p:cNvCxnSpPr/>
            <p:nvPr/>
          </p:nvCxnSpPr>
          <p:spPr>
            <a:xfrm rot="5400000">
              <a:off x="2248694" y="5523706"/>
              <a:ext cx="228600" cy="1588"/>
            </a:xfrm>
            <a:prstGeom prst="straightConnector1">
              <a:avLst/>
            </a:prstGeom>
            <a:ln w="25400">
              <a:tailEnd type="arrow"/>
            </a:ln>
          </p:spPr>
          <p:style>
            <a:lnRef idx="3">
              <a:schemeClr val="accent3"/>
            </a:lnRef>
            <a:fillRef idx="0">
              <a:schemeClr val="accent3"/>
            </a:fillRef>
            <a:effectRef idx="2">
              <a:schemeClr val="accent3"/>
            </a:effectRef>
            <a:fontRef idx="minor">
              <a:schemeClr val="tx1"/>
            </a:fontRef>
          </p:style>
        </p:cxnSp>
        <p:cxnSp>
          <p:nvCxnSpPr>
            <p:cNvPr id="34" name="Straight Arrow Connector 33"/>
            <p:cNvCxnSpPr/>
            <p:nvPr/>
          </p:nvCxnSpPr>
          <p:spPr>
            <a:xfrm rot="5400000">
              <a:off x="2477294" y="5447506"/>
              <a:ext cx="228600" cy="1588"/>
            </a:xfrm>
            <a:prstGeom prst="straightConnector1">
              <a:avLst/>
            </a:prstGeom>
            <a:ln w="25400">
              <a:tailEnd type="arrow"/>
            </a:ln>
          </p:spPr>
          <p:style>
            <a:lnRef idx="3">
              <a:schemeClr val="accent3"/>
            </a:lnRef>
            <a:fillRef idx="0">
              <a:schemeClr val="accent3"/>
            </a:fillRef>
            <a:effectRef idx="2">
              <a:schemeClr val="accent3"/>
            </a:effectRef>
            <a:fontRef idx="minor">
              <a:schemeClr val="tx1"/>
            </a:fontRef>
          </p:style>
        </p:cxnSp>
        <p:cxnSp>
          <p:nvCxnSpPr>
            <p:cNvPr id="35" name="Straight Arrow Connector 34"/>
            <p:cNvCxnSpPr/>
            <p:nvPr/>
          </p:nvCxnSpPr>
          <p:spPr>
            <a:xfrm rot="5400000">
              <a:off x="2705894" y="5371306"/>
              <a:ext cx="228600" cy="1588"/>
            </a:xfrm>
            <a:prstGeom prst="straightConnector1">
              <a:avLst/>
            </a:prstGeom>
            <a:ln w="25400">
              <a:tailEnd type="arrow"/>
            </a:ln>
          </p:spPr>
          <p:style>
            <a:lnRef idx="3">
              <a:schemeClr val="accent3"/>
            </a:lnRef>
            <a:fillRef idx="0">
              <a:schemeClr val="accent3"/>
            </a:fillRef>
            <a:effectRef idx="2">
              <a:schemeClr val="accent3"/>
            </a:effectRef>
            <a:fontRef idx="minor">
              <a:schemeClr val="tx1"/>
            </a:fontRef>
          </p:style>
        </p:cxnSp>
        <p:cxnSp>
          <p:nvCxnSpPr>
            <p:cNvPr id="36" name="Straight Arrow Connector 35"/>
            <p:cNvCxnSpPr/>
            <p:nvPr/>
          </p:nvCxnSpPr>
          <p:spPr>
            <a:xfrm rot="5400000">
              <a:off x="2934494" y="5295106"/>
              <a:ext cx="228600" cy="1588"/>
            </a:xfrm>
            <a:prstGeom prst="straightConnector1">
              <a:avLst/>
            </a:prstGeom>
            <a:ln w="25400">
              <a:tailEnd type="arrow"/>
            </a:ln>
          </p:spPr>
          <p:style>
            <a:lnRef idx="3">
              <a:schemeClr val="accent3"/>
            </a:lnRef>
            <a:fillRef idx="0">
              <a:schemeClr val="accent3"/>
            </a:fillRef>
            <a:effectRef idx="2">
              <a:schemeClr val="accent3"/>
            </a:effectRef>
            <a:fontRef idx="minor">
              <a:schemeClr val="tx1"/>
            </a:fontRef>
          </p:style>
        </p:cxnSp>
      </p:grpSp>
      <p:sp>
        <p:nvSpPr>
          <p:cNvPr id="37" name="TextBox 36"/>
          <p:cNvSpPr txBox="1"/>
          <p:nvPr/>
        </p:nvSpPr>
        <p:spPr>
          <a:xfrm>
            <a:off x="4953000" y="457204"/>
            <a:ext cx="4114800" cy="1015663"/>
          </a:xfrm>
          <a:prstGeom prst="rect">
            <a:avLst/>
          </a:prstGeom>
          <a:noFill/>
        </p:spPr>
        <p:txBody>
          <a:bodyPr wrap="square" rtlCol="0">
            <a:spAutoFit/>
          </a:bodyPr>
          <a:lstStyle/>
          <a:p>
            <a:pPr algn="justLow"/>
            <a:r>
              <a:rPr lang="fa-IR" sz="1200" dirty="0">
                <a:solidFill>
                  <a:prstClr val="white"/>
                </a:solidFill>
                <a:cs typeface="B Homa" panose="00000400000000000000" pitchFamily="2" charset="-78"/>
              </a:rPr>
              <a:t>لبه ها ، مرزها :</a:t>
            </a:r>
          </a:p>
          <a:p>
            <a:pPr algn="justLow"/>
            <a:r>
              <a:rPr lang="fa-IR" sz="1200" dirty="0">
                <a:solidFill>
                  <a:prstClr val="white"/>
                </a:solidFill>
                <a:cs typeface="B Homa" panose="00000400000000000000" pitchFamily="2" charset="-78"/>
              </a:rPr>
              <a:t>کناره های سازه چادری گنبد قابل انعطاف است که به وسیله کابل ها مسلح شده است و برای اطمینان از اینکه تحت کشش باقی می ماند شکل مقعر به خود گرفته است به علت تنش بالای لبه چادر به وسیله کابل هایی که تا نقطه اتصال به پایه های بتنی ادامه یافته مسلح شده است.</a:t>
            </a:r>
            <a:endParaRPr lang="en-US" sz="1200" dirty="0">
              <a:solidFill>
                <a:prstClr val="white"/>
              </a:solidFill>
            </a:endParaRPr>
          </a:p>
        </p:txBody>
      </p:sp>
      <p:pic>
        <p:nvPicPr>
          <p:cNvPr id="38" name="Picture 7" descr="G:\mojdehi\fe\12.jpg"/>
          <p:cNvPicPr>
            <a:picLocks noChangeAspect="1" noChangeArrowheads="1"/>
          </p:cNvPicPr>
          <p:nvPr/>
        </p:nvPicPr>
        <p:blipFill>
          <a:blip r:embed="rId3"/>
          <a:srcRect/>
          <a:stretch>
            <a:fillRect/>
          </a:stretch>
        </p:blipFill>
        <p:spPr bwMode="auto">
          <a:xfrm>
            <a:off x="907282" y="597366"/>
            <a:ext cx="2909836" cy="2182377"/>
          </a:xfrm>
          <a:prstGeom prst="rect">
            <a:avLst/>
          </a:prstGeom>
          <a:ln>
            <a:noFill/>
          </a:ln>
          <a:effectLst>
            <a:outerShdw blurRad="292100" dist="139700" dir="2700000" algn="tl" rotWithShape="0">
              <a:srgbClr val="333333">
                <a:alpha val="65000"/>
              </a:srgbClr>
            </a:outerShdw>
          </a:effectLst>
        </p:spPr>
      </p:pic>
      <p:sp>
        <p:nvSpPr>
          <p:cNvPr id="40" name="TextBox 39"/>
          <p:cNvSpPr txBox="1"/>
          <p:nvPr/>
        </p:nvSpPr>
        <p:spPr>
          <a:xfrm>
            <a:off x="678682" y="2959566"/>
            <a:ext cx="3276600" cy="646331"/>
          </a:xfrm>
          <a:prstGeom prst="rect">
            <a:avLst/>
          </a:prstGeom>
          <a:noFill/>
        </p:spPr>
        <p:txBody>
          <a:bodyPr wrap="square" rtlCol="0">
            <a:spAutoFit/>
          </a:bodyPr>
          <a:lstStyle/>
          <a:p>
            <a:r>
              <a:rPr lang="fa-IR" sz="1200" dirty="0">
                <a:solidFill>
                  <a:prstClr val="white"/>
                </a:solidFill>
                <a:cs typeface="B Homa" panose="00000400000000000000" pitchFamily="2" charset="-78"/>
              </a:rPr>
              <a:t>پایه های بتنی قرار گرفته در قسمت انتهایی کابل های کششی علاوه بر مهار انها نیروهای وارده را به زمین انتقال می دهد.</a:t>
            </a:r>
            <a:endParaRPr lang="en-US" sz="1200" dirty="0">
              <a:solidFill>
                <a:prstClr val="white"/>
              </a:solidFill>
            </a:endParaRPr>
          </a:p>
        </p:txBody>
      </p:sp>
      <p:grpSp>
        <p:nvGrpSpPr>
          <p:cNvPr id="71" name="Group 70"/>
          <p:cNvGrpSpPr/>
          <p:nvPr/>
        </p:nvGrpSpPr>
        <p:grpSpPr>
          <a:xfrm>
            <a:off x="5181600" y="1524002"/>
            <a:ext cx="3657600" cy="2514600"/>
            <a:chOff x="4953000" y="1295400"/>
            <a:chExt cx="3657600" cy="2514600"/>
          </a:xfrm>
        </p:grpSpPr>
        <p:pic>
          <p:nvPicPr>
            <p:cNvPr id="39" name="Picture 10" descr="G:\mojdehi\fe\millennium-dome-o2-06.jpg"/>
            <p:cNvPicPr>
              <a:picLocks noChangeAspect="1" noChangeArrowheads="1"/>
            </p:cNvPicPr>
            <p:nvPr/>
          </p:nvPicPr>
          <p:blipFill>
            <a:blip r:embed="rId4"/>
            <a:srcRect/>
            <a:stretch>
              <a:fillRect/>
            </a:stretch>
          </p:blipFill>
          <p:spPr bwMode="auto">
            <a:xfrm>
              <a:off x="5181600" y="1295400"/>
              <a:ext cx="3429000" cy="2286000"/>
            </a:xfrm>
            <a:prstGeom prst="rect">
              <a:avLst/>
            </a:prstGeom>
            <a:ln>
              <a:noFill/>
            </a:ln>
            <a:effectLst>
              <a:outerShdw blurRad="292100" dist="139700" dir="2700000" algn="tl" rotWithShape="0">
                <a:srgbClr val="333333">
                  <a:alpha val="65000"/>
                </a:srgbClr>
              </a:outerShdw>
            </a:effectLst>
          </p:spPr>
        </p:pic>
        <p:sp>
          <p:nvSpPr>
            <p:cNvPr id="42" name="Oval 41"/>
            <p:cNvSpPr/>
            <p:nvPr/>
          </p:nvSpPr>
          <p:spPr>
            <a:xfrm>
              <a:off x="6553200" y="3200400"/>
              <a:ext cx="914400" cy="609600"/>
            </a:xfrm>
            <a:prstGeom prst="ellipse">
              <a:avLst/>
            </a:prstGeom>
            <a:noFill/>
            <a:ln w="38100"/>
          </p:spPr>
          <p:style>
            <a:lnRef idx="2">
              <a:schemeClr val="accent1"/>
            </a:lnRef>
            <a:fillRef idx="1">
              <a:schemeClr val="lt1"/>
            </a:fillRef>
            <a:effectRef idx="0">
              <a:schemeClr val="accent1"/>
            </a:effectRef>
            <a:fontRef idx="minor">
              <a:schemeClr val="dk1"/>
            </a:fontRef>
          </p:style>
          <p:txBody>
            <a:bodyPr rtlCol="0" anchor="ctr"/>
            <a:lstStyle/>
            <a:p>
              <a:pPr algn="ctr" rtl="0"/>
              <a:endParaRPr lang="en-US">
                <a:solidFill>
                  <a:prstClr val="black"/>
                </a:solidFill>
              </a:endParaRPr>
            </a:p>
          </p:txBody>
        </p:sp>
        <p:sp>
          <p:nvSpPr>
            <p:cNvPr id="43" name="Oval 42"/>
            <p:cNvSpPr/>
            <p:nvPr/>
          </p:nvSpPr>
          <p:spPr>
            <a:xfrm>
              <a:off x="4953000" y="3124200"/>
              <a:ext cx="914400" cy="609600"/>
            </a:xfrm>
            <a:prstGeom prst="ellipse">
              <a:avLst/>
            </a:prstGeom>
            <a:noFill/>
            <a:ln w="38100"/>
          </p:spPr>
          <p:style>
            <a:lnRef idx="2">
              <a:schemeClr val="accent1"/>
            </a:lnRef>
            <a:fillRef idx="1">
              <a:schemeClr val="lt1"/>
            </a:fillRef>
            <a:effectRef idx="0">
              <a:schemeClr val="accent1"/>
            </a:effectRef>
            <a:fontRef idx="minor">
              <a:schemeClr val="dk1"/>
            </a:fontRef>
          </p:style>
          <p:txBody>
            <a:bodyPr rtlCol="0" anchor="ctr"/>
            <a:lstStyle/>
            <a:p>
              <a:pPr algn="ctr" rtl="0"/>
              <a:endParaRPr lang="en-US">
                <a:solidFill>
                  <a:prstClr val="black"/>
                </a:solidFill>
              </a:endParaRPr>
            </a:p>
          </p:txBody>
        </p:sp>
      </p:grpSp>
      <p:sp>
        <p:nvSpPr>
          <p:cNvPr id="70" name="TextBox 69"/>
          <p:cNvSpPr txBox="1"/>
          <p:nvPr/>
        </p:nvSpPr>
        <p:spPr>
          <a:xfrm>
            <a:off x="526428" y="6476391"/>
            <a:ext cx="2292977" cy="229213"/>
          </a:xfrm>
          <a:prstGeom prst="rect">
            <a:avLst/>
          </a:prstGeom>
          <a:noFill/>
        </p:spPr>
        <p:txBody>
          <a:bodyPr wrap="square" lIns="59355" tIns="29678" rIns="59355" bIns="29678" rtlCol="0">
            <a:spAutoFit/>
          </a:bodyPr>
          <a:lstStyle/>
          <a:p>
            <a:pPr algn="ctr" rtl="0"/>
            <a:r>
              <a:rPr lang="fa-IR" sz="1100" dirty="0">
                <a:solidFill>
                  <a:prstClr val="white"/>
                </a:solidFill>
                <a:cs typeface="B Homa" panose="00000400000000000000" pitchFamily="2" charset="-78"/>
              </a:rPr>
              <a:t>12</a:t>
            </a:r>
            <a:endParaRPr lang="en-US" sz="1100" dirty="0">
              <a:solidFill>
                <a:prstClr val="white"/>
              </a:solidFill>
            </a:endParaRPr>
          </a:p>
        </p:txBody>
      </p:sp>
    </p:spTree>
    <p:extLst>
      <p:ext uri="{BB962C8B-B14F-4D97-AF65-F5344CB8AC3E}">
        <p14:creationId xmlns:p14="http://schemas.microsoft.com/office/powerpoint/2010/main" val="39439185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713621" y="605139"/>
            <a:ext cx="2354182" cy="1323439"/>
          </a:xfrm>
          <a:prstGeom prst="rect">
            <a:avLst/>
          </a:prstGeom>
        </p:spPr>
        <p:txBody>
          <a:bodyPr wrap="square">
            <a:spAutoFit/>
          </a:bodyPr>
          <a:lstStyle/>
          <a:p>
            <a:pPr algn="justLow"/>
            <a:r>
              <a:rPr lang="fa-IR" sz="1600" dirty="0">
                <a:solidFill>
                  <a:prstClr val="white"/>
                </a:solidFill>
                <a:cs typeface="B Homa" panose="00000400000000000000" pitchFamily="2" charset="-78"/>
              </a:rPr>
              <a:t>بر اساس خصوصیت سازه های کابلی ، لازم است تا اتصالات این گنبد آزادی لازم جهت جابجایی کابل ها در تقاطع ها را فراهم آورد. </a:t>
            </a:r>
            <a:endParaRPr lang="en-US" sz="1600" dirty="0">
              <a:solidFill>
                <a:prstClr val="white"/>
              </a:solidFill>
            </a:endParaRPr>
          </a:p>
        </p:txBody>
      </p:sp>
      <p:pic>
        <p:nvPicPr>
          <p:cNvPr id="6" name="Picture 4" descr="E:\memari\Millennium dome\A023-00409_Apex_of_roof_structure_during_construction_of_Millennium_Dome_Greenwich_London_UK_1999.jpg"/>
          <p:cNvPicPr>
            <a:picLocks noChangeAspect="1" noChangeArrowheads="1"/>
          </p:cNvPicPr>
          <p:nvPr/>
        </p:nvPicPr>
        <p:blipFill>
          <a:blip r:embed="rId2"/>
          <a:srcRect/>
          <a:stretch>
            <a:fillRect/>
          </a:stretch>
        </p:blipFill>
        <p:spPr bwMode="auto">
          <a:xfrm>
            <a:off x="3780527" y="1518338"/>
            <a:ext cx="2802150" cy="2592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91" name="Group 90"/>
          <p:cNvGrpSpPr/>
          <p:nvPr/>
        </p:nvGrpSpPr>
        <p:grpSpPr>
          <a:xfrm>
            <a:off x="334279" y="605139"/>
            <a:ext cx="3200401" cy="2895601"/>
            <a:chOff x="495299" y="381001"/>
            <a:chExt cx="4312736" cy="3860799"/>
          </a:xfrm>
        </p:grpSpPr>
        <p:pic>
          <p:nvPicPr>
            <p:cNvPr id="5" name="Picture 3" descr="E:\memari\Millennium dome\A023-00411_Construction_of_roof_structure_of_Millennium_Dome_Greenwich_London_UK_1999.jpg"/>
            <p:cNvPicPr>
              <a:picLocks noChangeAspect="1" noChangeArrowheads="1"/>
            </p:cNvPicPr>
            <p:nvPr/>
          </p:nvPicPr>
          <p:blipFill>
            <a:blip r:embed="rId3"/>
            <a:srcRect/>
            <a:stretch>
              <a:fillRect/>
            </a:stretch>
          </p:blipFill>
          <p:spPr bwMode="auto">
            <a:xfrm>
              <a:off x="495299" y="381001"/>
              <a:ext cx="3902000" cy="373524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Oval 6"/>
            <p:cNvSpPr/>
            <p:nvPr/>
          </p:nvSpPr>
          <p:spPr>
            <a:xfrm>
              <a:off x="1588585" y="3327400"/>
              <a:ext cx="990600" cy="914400"/>
            </a:xfrm>
            <a:prstGeom prst="ellipse">
              <a:avLst/>
            </a:prstGeom>
            <a:solidFill>
              <a:srgbClr val="FF0000">
                <a:alpha val="0"/>
              </a:srgbClr>
            </a:solidFill>
            <a:ln w="38100">
              <a:solidFill>
                <a:schemeClr val="accent2">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8" name="Down Arrow 7"/>
            <p:cNvSpPr/>
            <p:nvPr/>
          </p:nvSpPr>
          <p:spPr>
            <a:xfrm rot="16200000">
              <a:off x="3553910" y="2759075"/>
              <a:ext cx="279400" cy="2228850"/>
            </a:xfrm>
            <a:prstGeom prst="downArrow">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rtl="0"/>
              <a:endParaRPr lang="en-US">
                <a:solidFill>
                  <a:prstClr val="white"/>
                </a:solidFill>
              </a:endParaRPr>
            </a:p>
          </p:txBody>
        </p:sp>
      </p:grpSp>
      <p:sp>
        <p:nvSpPr>
          <p:cNvPr id="89" name="TextBox 88"/>
          <p:cNvSpPr txBox="1"/>
          <p:nvPr/>
        </p:nvSpPr>
        <p:spPr>
          <a:xfrm>
            <a:off x="526428" y="6476391"/>
            <a:ext cx="2292977" cy="229213"/>
          </a:xfrm>
          <a:prstGeom prst="rect">
            <a:avLst/>
          </a:prstGeom>
          <a:noFill/>
        </p:spPr>
        <p:txBody>
          <a:bodyPr wrap="square" lIns="59355" tIns="29678" rIns="59355" bIns="29678" rtlCol="0">
            <a:spAutoFit/>
          </a:bodyPr>
          <a:lstStyle/>
          <a:p>
            <a:pPr algn="ctr" rtl="0"/>
            <a:r>
              <a:rPr lang="fa-IR" sz="1100" dirty="0">
                <a:solidFill>
                  <a:prstClr val="white"/>
                </a:solidFill>
                <a:cs typeface="B Homa" panose="00000400000000000000" pitchFamily="2" charset="-78"/>
              </a:rPr>
              <a:t>15</a:t>
            </a:r>
            <a:endParaRPr lang="en-US" sz="1100" dirty="0">
              <a:solidFill>
                <a:prstClr val="white"/>
              </a:solidFill>
            </a:endParaRPr>
          </a:p>
        </p:txBody>
      </p:sp>
      <p:sp>
        <p:nvSpPr>
          <p:cNvPr id="92" name="Rectangle 91"/>
          <p:cNvSpPr/>
          <p:nvPr/>
        </p:nvSpPr>
        <p:spPr>
          <a:xfrm>
            <a:off x="3056021" y="4267205"/>
            <a:ext cx="6011779" cy="1077218"/>
          </a:xfrm>
          <a:prstGeom prst="rect">
            <a:avLst/>
          </a:prstGeom>
        </p:spPr>
        <p:txBody>
          <a:bodyPr wrap="square">
            <a:spAutoFit/>
          </a:bodyPr>
          <a:lstStyle/>
          <a:p>
            <a:pPr rtl="0"/>
            <a:r>
              <a:rPr lang="fa-IR" sz="1600" dirty="0">
                <a:solidFill>
                  <a:prstClr val="white"/>
                </a:solidFill>
                <a:cs typeface="B Homa" panose="00000400000000000000" pitchFamily="2" charset="-78"/>
              </a:rPr>
              <a:t>کابلهای محیطی ( هم مرکز ) در محل تقاطع ها با دیتلهای خاصی بهم وصل و مهار میشوند این مهاربندی باعث می شود نیروی کابلهای محیطی به صورت مساوی در اتصالات هم جوار پخش شود. همچنین این اتصالات اجازه می دهند کابل های مهاربند متصل به دکل های اصلی به تقاطع متصل شوند.</a:t>
            </a:r>
          </a:p>
        </p:txBody>
      </p:sp>
      <p:pic>
        <p:nvPicPr>
          <p:cNvPr id="95" name="Picture 2"/>
          <p:cNvPicPr>
            <a:picLocks noChangeAspect="1" noChangeArrowheads="1"/>
          </p:cNvPicPr>
          <p:nvPr/>
        </p:nvPicPr>
        <p:blipFill>
          <a:blip r:embed="rId4">
            <a:duotone>
              <a:prstClr val="black"/>
              <a:srgbClr val="D9C3A5">
                <a:tint val="50000"/>
                <a:satMod val="180000"/>
              </a:srgbClr>
            </a:duotone>
            <a:lum bright="10000"/>
          </a:blip>
          <a:srcRect b="11905"/>
          <a:stretch>
            <a:fillRect/>
          </a:stretch>
        </p:blipFill>
        <p:spPr bwMode="auto">
          <a:xfrm>
            <a:off x="791480" y="3957937"/>
            <a:ext cx="1905001" cy="2441040"/>
          </a:xfrm>
          <a:prstGeom prst="rect">
            <a:avLst/>
          </a:prstGeom>
          <a:ln>
            <a:noFill/>
          </a:ln>
          <a:effectLst>
            <a:softEdge rad="112500"/>
          </a:effectLst>
        </p:spPr>
      </p:pic>
      <p:pic>
        <p:nvPicPr>
          <p:cNvPr id="96" name="Picture 5" descr="G:\mojdehi\fe\millennium-dome-o2-14.jpg"/>
          <p:cNvPicPr>
            <a:picLocks noChangeAspect="1" noChangeArrowheads="1"/>
          </p:cNvPicPr>
          <p:nvPr/>
        </p:nvPicPr>
        <p:blipFill>
          <a:blip r:embed="rId5"/>
          <a:srcRect b="46920"/>
          <a:stretch>
            <a:fillRect/>
          </a:stretch>
        </p:blipFill>
        <p:spPr bwMode="auto">
          <a:xfrm>
            <a:off x="4227101" y="5371797"/>
            <a:ext cx="3461715" cy="1219200"/>
          </a:xfrm>
          <a:prstGeom prst="rect">
            <a:avLst/>
          </a:prstGeom>
          <a:ln>
            <a:noFill/>
          </a:ln>
          <a:effectLst>
            <a:softEdge rad="112500"/>
          </a:effectLst>
        </p:spPr>
      </p:pic>
    </p:spTree>
    <p:extLst>
      <p:ext uri="{BB962C8B-B14F-4D97-AF65-F5344CB8AC3E}">
        <p14:creationId xmlns:p14="http://schemas.microsoft.com/office/powerpoint/2010/main" val="22059847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352802" y="381005"/>
            <a:ext cx="5105400" cy="276999"/>
          </a:xfrm>
          <a:prstGeom prst="rect">
            <a:avLst/>
          </a:prstGeom>
          <a:noFill/>
        </p:spPr>
        <p:txBody>
          <a:bodyPr wrap="square" rtlCol="0">
            <a:spAutoFit/>
          </a:bodyPr>
          <a:lstStyle/>
          <a:p>
            <a:r>
              <a:rPr lang="fa-IR" sz="1200" b="1" dirty="0">
                <a:solidFill>
                  <a:prstClr val="white"/>
                </a:solidFill>
                <a:cs typeface="B Homa" panose="00000400000000000000" pitchFamily="2" charset="-78"/>
              </a:rPr>
              <a:t>نمودار نحوه توزیع بار در سازه :</a:t>
            </a:r>
            <a:endParaRPr lang="en-US" sz="1200" b="1" dirty="0">
              <a:solidFill>
                <a:prstClr val="white"/>
              </a:solidFill>
            </a:endParaRPr>
          </a:p>
        </p:txBody>
      </p:sp>
      <p:sp>
        <p:nvSpPr>
          <p:cNvPr id="10" name="TextBox 9"/>
          <p:cNvSpPr txBox="1"/>
          <p:nvPr/>
        </p:nvSpPr>
        <p:spPr>
          <a:xfrm>
            <a:off x="5638800" y="990604"/>
            <a:ext cx="3581400" cy="461665"/>
          </a:xfrm>
          <a:prstGeom prst="rect">
            <a:avLst/>
          </a:prstGeom>
          <a:noFill/>
        </p:spPr>
        <p:txBody>
          <a:bodyPr wrap="square" rtlCol="0">
            <a:spAutoFit/>
          </a:bodyPr>
          <a:lstStyle/>
          <a:p>
            <a:r>
              <a:rPr lang="fa-IR" sz="1200" dirty="0">
                <a:solidFill>
                  <a:prstClr val="white"/>
                </a:solidFill>
                <a:latin typeface="Arial" pitchFamily="34" charset="0"/>
                <a:cs typeface="B Homa" panose="00000400000000000000" pitchFamily="2" charset="-78"/>
              </a:rPr>
              <a:t>1- بار مرده سازه،بار برف و باران نیروهای فشاری عمودی وارد بر سازه گنبد است . </a:t>
            </a:r>
            <a:endParaRPr lang="en-US" sz="1200" dirty="0">
              <a:solidFill>
                <a:prstClr val="white"/>
              </a:solidFill>
              <a:latin typeface="Arial" pitchFamily="34" charset="0"/>
              <a:cs typeface="B Homa" panose="00000400000000000000" pitchFamily="2" charset="-78"/>
            </a:endParaRPr>
          </a:p>
        </p:txBody>
      </p:sp>
      <p:sp>
        <p:nvSpPr>
          <p:cNvPr id="11" name="TextBox 10"/>
          <p:cNvSpPr txBox="1"/>
          <p:nvPr/>
        </p:nvSpPr>
        <p:spPr>
          <a:xfrm>
            <a:off x="6248400" y="1676404"/>
            <a:ext cx="2971800" cy="646331"/>
          </a:xfrm>
          <a:prstGeom prst="rect">
            <a:avLst/>
          </a:prstGeom>
          <a:noFill/>
        </p:spPr>
        <p:txBody>
          <a:bodyPr wrap="square" rtlCol="0">
            <a:spAutoFit/>
          </a:bodyPr>
          <a:lstStyle/>
          <a:p>
            <a:r>
              <a:rPr lang="fa-IR" sz="1200" dirty="0">
                <a:solidFill>
                  <a:prstClr val="white"/>
                </a:solidFill>
                <a:latin typeface="Arial" pitchFamily="34" charset="0"/>
                <a:cs typeface="B Homa" panose="00000400000000000000" pitchFamily="2" charset="-78"/>
              </a:rPr>
              <a:t>2- قسمتی اعظمی از این بار فشاری توسط کابل های متصل به دکل،بخشی از ان نیز از طریق کابل های کششی شعاعی و چادر به زمین منتقل می گردد.</a:t>
            </a:r>
            <a:endParaRPr lang="en-US" sz="1200" dirty="0">
              <a:solidFill>
                <a:prstClr val="white"/>
              </a:solidFill>
              <a:latin typeface="Arial" pitchFamily="34" charset="0"/>
              <a:cs typeface="B Homa" panose="00000400000000000000" pitchFamily="2" charset="-78"/>
            </a:endParaRPr>
          </a:p>
        </p:txBody>
      </p:sp>
      <p:sp>
        <p:nvSpPr>
          <p:cNvPr id="12" name="TextBox 11"/>
          <p:cNvSpPr txBox="1"/>
          <p:nvPr/>
        </p:nvSpPr>
        <p:spPr>
          <a:xfrm>
            <a:off x="5791200" y="2438405"/>
            <a:ext cx="3429000" cy="646331"/>
          </a:xfrm>
          <a:prstGeom prst="rect">
            <a:avLst/>
          </a:prstGeom>
          <a:noFill/>
        </p:spPr>
        <p:txBody>
          <a:bodyPr wrap="square" rtlCol="0">
            <a:spAutoFit/>
          </a:bodyPr>
          <a:lstStyle/>
          <a:p>
            <a:r>
              <a:rPr lang="fa-IR" sz="1200" dirty="0">
                <a:solidFill>
                  <a:prstClr val="white"/>
                </a:solidFill>
                <a:latin typeface="Arial" pitchFamily="34" charset="0"/>
                <a:cs typeface="B Homa" panose="00000400000000000000" pitchFamily="2" charset="-78"/>
              </a:rPr>
              <a:t>3-کابل های بالایی متصل به دکل در قسمت بالایی سازه نیروی وزن و کابل های پایینی متصل به دکل نیروی باد وارد بر سازه را مهار می کنند.</a:t>
            </a:r>
            <a:endParaRPr lang="en-US" sz="1200" dirty="0">
              <a:solidFill>
                <a:prstClr val="white"/>
              </a:solidFill>
              <a:latin typeface="Arial" pitchFamily="34" charset="0"/>
              <a:cs typeface="B Homa" panose="00000400000000000000" pitchFamily="2" charset="-78"/>
            </a:endParaRPr>
          </a:p>
        </p:txBody>
      </p:sp>
      <p:sp>
        <p:nvSpPr>
          <p:cNvPr id="13" name="TextBox 12"/>
          <p:cNvSpPr txBox="1"/>
          <p:nvPr/>
        </p:nvSpPr>
        <p:spPr>
          <a:xfrm>
            <a:off x="5638800" y="3581405"/>
            <a:ext cx="3581400" cy="461665"/>
          </a:xfrm>
          <a:prstGeom prst="rect">
            <a:avLst/>
          </a:prstGeom>
          <a:noFill/>
        </p:spPr>
        <p:txBody>
          <a:bodyPr wrap="square" rtlCol="0">
            <a:spAutoFit/>
          </a:bodyPr>
          <a:lstStyle/>
          <a:p>
            <a:r>
              <a:rPr lang="fa-IR" sz="1200" dirty="0">
                <a:solidFill>
                  <a:prstClr val="white"/>
                </a:solidFill>
                <a:latin typeface="Arial" pitchFamily="34" charset="0"/>
                <a:cs typeface="B Homa" panose="00000400000000000000" pitchFamily="2" charset="-78"/>
              </a:rPr>
              <a:t>5- در لبه های مقعر انتهایی چادر جهت نیروها به سمت پایه های بتنی و انتقال به زمین است .</a:t>
            </a:r>
            <a:endParaRPr lang="en-US" sz="1200" dirty="0">
              <a:solidFill>
                <a:prstClr val="white"/>
              </a:solidFill>
              <a:latin typeface="Arial" pitchFamily="34" charset="0"/>
              <a:cs typeface="B Homa" panose="00000400000000000000" pitchFamily="2" charset="-78"/>
            </a:endParaRPr>
          </a:p>
        </p:txBody>
      </p:sp>
      <p:sp>
        <p:nvSpPr>
          <p:cNvPr id="14" name="TextBox 13"/>
          <p:cNvSpPr txBox="1"/>
          <p:nvPr/>
        </p:nvSpPr>
        <p:spPr>
          <a:xfrm>
            <a:off x="5562600" y="5024739"/>
            <a:ext cx="3657600" cy="646331"/>
          </a:xfrm>
          <a:prstGeom prst="rect">
            <a:avLst/>
          </a:prstGeom>
          <a:noFill/>
        </p:spPr>
        <p:txBody>
          <a:bodyPr wrap="square" rtlCol="0">
            <a:spAutoFit/>
          </a:bodyPr>
          <a:lstStyle/>
          <a:p>
            <a:r>
              <a:rPr lang="fa-IR" sz="1200" dirty="0">
                <a:solidFill>
                  <a:prstClr val="white"/>
                </a:solidFill>
                <a:latin typeface="Arial" pitchFamily="34" charset="0"/>
                <a:cs typeface="B Homa" panose="00000400000000000000" pitchFamily="2" charset="-78"/>
              </a:rPr>
              <a:t>8- برای  جلوگیری از فرو رفتن دکل در زمین،در محل اتصال انها به زمین از پایه هایی بتنی جهت افزایش سطح مقطع استفاده شده است. </a:t>
            </a:r>
            <a:endParaRPr lang="en-US" sz="1200" dirty="0">
              <a:solidFill>
                <a:prstClr val="white"/>
              </a:solidFill>
              <a:latin typeface="Arial" pitchFamily="34" charset="0"/>
              <a:cs typeface="B Homa" panose="00000400000000000000" pitchFamily="2" charset="-78"/>
            </a:endParaRPr>
          </a:p>
        </p:txBody>
      </p:sp>
      <p:sp>
        <p:nvSpPr>
          <p:cNvPr id="15" name="TextBox 14"/>
          <p:cNvSpPr txBox="1"/>
          <p:nvPr/>
        </p:nvSpPr>
        <p:spPr>
          <a:xfrm>
            <a:off x="5791200" y="5558139"/>
            <a:ext cx="3429000" cy="461665"/>
          </a:xfrm>
          <a:prstGeom prst="rect">
            <a:avLst/>
          </a:prstGeom>
          <a:noFill/>
        </p:spPr>
        <p:txBody>
          <a:bodyPr wrap="square" rtlCol="0">
            <a:spAutoFit/>
          </a:bodyPr>
          <a:lstStyle/>
          <a:p>
            <a:r>
              <a:rPr lang="fa-IR" sz="1200" dirty="0">
                <a:solidFill>
                  <a:prstClr val="white"/>
                </a:solidFill>
                <a:latin typeface="Arial" pitchFamily="34" charset="0"/>
                <a:cs typeface="B Homa" panose="00000400000000000000" pitchFamily="2" charset="-78"/>
              </a:rPr>
              <a:t>9- از پایه های بتنی جهت مهار کابل های متصل به دکل ،کابل های شعاعی و انتقال نیروها به زمین بهره گرفته شده است .</a:t>
            </a:r>
            <a:endParaRPr lang="en-US" sz="1200" dirty="0">
              <a:solidFill>
                <a:prstClr val="white"/>
              </a:solidFill>
              <a:latin typeface="Arial" pitchFamily="34" charset="0"/>
              <a:cs typeface="B Homa" panose="00000400000000000000" pitchFamily="2" charset="-78"/>
            </a:endParaRPr>
          </a:p>
        </p:txBody>
      </p:sp>
      <p:sp>
        <p:nvSpPr>
          <p:cNvPr id="16" name="TextBox 15"/>
          <p:cNvSpPr txBox="1"/>
          <p:nvPr/>
        </p:nvSpPr>
        <p:spPr>
          <a:xfrm>
            <a:off x="5638800" y="4114804"/>
            <a:ext cx="3581400" cy="461665"/>
          </a:xfrm>
          <a:prstGeom prst="rect">
            <a:avLst/>
          </a:prstGeom>
          <a:noFill/>
        </p:spPr>
        <p:txBody>
          <a:bodyPr wrap="square" rtlCol="0">
            <a:spAutoFit/>
          </a:bodyPr>
          <a:lstStyle/>
          <a:p>
            <a:r>
              <a:rPr lang="fa-IR" sz="1200" dirty="0">
                <a:solidFill>
                  <a:prstClr val="white"/>
                </a:solidFill>
                <a:latin typeface="Arial" pitchFamily="34" charset="0"/>
                <a:cs typeface="B Homa" panose="00000400000000000000" pitchFamily="2" charset="-78"/>
              </a:rPr>
              <a:t>6- کابل های متحد المرکز فشاری جهت نگهداشتن کابل های شعاعی در کنار هم</a:t>
            </a:r>
            <a:endParaRPr lang="en-US" sz="1200" dirty="0">
              <a:solidFill>
                <a:prstClr val="white"/>
              </a:solidFill>
              <a:latin typeface="Arial" pitchFamily="34" charset="0"/>
              <a:cs typeface="B Homa" panose="00000400000000000000" pitchFamily="2" charset="-78"/>
            </a:endParaRPr>
          </a:p>
        </p:txBody>
      </p:sp>
      <p:sp>
        <p:nvSpPr>
          <p:cNvPr id="17" name="TextBox 16"/>
          <p:cNvSpPr txBox="1"/>
          <p:nvPr/>
        </p:nvSpPr>
        <p:spPr>
          <a:xfrm>
            <a:off x="4038602" y="4599807"/>
            <a:ext cx="5181600" cy="276999"/>
          </a:xfrm>
          <a:prstGeom prst="rect">
            <a:avLst/>
          </a:prstGeom>
          <a:noFill/>
        </p:spPr>
        <p:txBody>
          <a:bodyPr wrap="square" rtlCol="0">
            <a:spAutoFit/>
          </a:bodyPr>
          <a:lstStyle/>
          <a:p>
            <a:r>
              <a:rPr lang="fa-IR" sz="1200" dirty="0">
                <a:solidFill>
                  <a:prstClr val="white"/>
                </a:solidFill>
                <a:latin typeface="Arial" pitchFamily="34" charset="0"/>
                <a:cs typeface="B Homa" panose="00000400000000000000" pitchFamily="2" charset="-78"/>
              </a:rPr>
              <a:t>7- کابل های شعاعی جهت انتقال بار وزن  </a:t>
            </a:r>
            <a:endParaRPr lang="en-US" sz="1200" dirty="0">
              <a:solidFill>
                <a:prstClr val="white"/>
              </a:solidFill>
              <a:latin typeface="Arial" pitchFamily="34" charset="0"/>
              <a:cs typeface="B Homa" panose="00000400000000000000" pitchFamily="2" charset="-78"/>
            </a:endParaRPr>
          </a:p>
        </p:txBody>
      </p:sp>
      <p:sp>
        <p:nvSpPr>
          <p:cNvPr id="18" name="TextBox 17"/>
          <p:cNvSpPr txBox="1"/>
          <p:nvPr/>
        </p:nvSpPr>
        <p:spPr>
          <a:xfrm>
            <a:off x="4038602" y="3152006"/>
            <a:ext cx="5181600" cy="276999"/>
          </a:xfrm>
          <a:prstGeom prst="rect">
            <a:avLst/>
          </a:prstGeom>
          <a:noFill/>
        </p:spPr>
        <p:txBody>
          <a:bodyPr wrap="square" rtlCol="0">
            <a:spAutoFit/>
          </a:bodyPr>
          <a:lstStyle/>
          <a:p>
            <a:r>
              <a:rPr lang="fa-IR" sz="1200" dirty="0">
                <a:solidFill>
                  <a:prstClr val="white"/>
                </a:solidFill>
                <a:latin typeface="Arial" pitchFamily="34" charset="0"/>
                <a:cs typeface="B Homa" panose="00000400000000000000" pitchFamily="2" charset="-78"/>
              </a:rPr>
              <a:t>4- دکل گنبد جهت انتقال بار به زمین</a:t>
            </a:r>
            <a:endParaRPr lang="en-US" sz="1200" dirty="0">
              <a:solidFill>
                <a:prstClr val="white"/>
              </a:solidFill>
              <a:latin typeface="Arial" pitchFamily="34" charset="0"/>
              <a:cs typeface="B Homa" panose="00000400000000000000" pitchFamily="2" charset="-78"/>
            </a:endParaRPr>
          </a:p>
        </p:txBody>
      </p:sp>
      <p:cxnSp>
        <p:nvCxnSpPr>
          <p:cNvPr id="54" name="Straight Connector 53"/>
          <p:cNvCxnSpPr/>
          <p:nvPr/>
        </p:nvCxnSpPr>
        <p:spPr>
          <a:xfrm>
            <a:off x="-152398" y="6680868"/>
            <a:ext cx="9403943" cy="24733"/>
          </a:xfrm>
          <a:prstGeom prst="line">
            <a:avLst/>
          </a:prstGeom>
          <a:ln>
            <a:solidFill>
              <a:schemeClr val="bg2">
                <a:lumMod val="50000"/>
              </a:schemeClr>
            </a:solidFill>
          </a:ln>
        </p:spPr>
        <p:style>
          <a:lnRef idx="3">
            <a:schemeClr val="accent5"/>
          </a:lnRef>
          <a:fillRef idx="0">
            <a:schemeClr val="accent5"/>
          </a:fillRef>
          <a:effectRef idx="2">
            <a:schemeClr val="accent5"/>
          </a:effectRef>
          <a:fontRef idx="minor">
            <a:schemeClr val="tx1"/>
          </a:fontRef>
        </p:style>
      </p:cxnSp>
      <p:cxnSp>
        <p:nvCxnSpPr>
          <p:cNvPr id="56" name="Straight Connector 55"/>
          <p:cNvCxnSpPr/>
          <p:nvPr/>
        </p:nvCxnSpPr>
        <p:spPr>
          <a:xfrm rot="5400000">
            <a:off x="-3405810" y="3404770"/>
            <a:ext cx="6505780" cy="1040"/>
          </a:xfrm>
          <a:prstGeom prst="line">
            <a:avLst/>
          </a:prstGeom>
          <a:ln>
            <a:solidFill>
              <a:schemeClr val="bg2">
                <a:lumMod val="50000"/>
              </a:schemeClr>
            </a:solidFill>
          </a:ln>
        </p:spPr>
        <p:style>
          <a:lnRef idx="3">
            <a:schemeClr val="accent5"/>
          </a:lnRef>
          <a:fillRef idx="0">
            <a:schemeClr val="accent5"/>
          </a:fillRef>
          <a:effectRef idx="2">
            <a:schemeClr val="accent5"/>
          </a:effectRef>
          <a:fontRef idx="minor">
            <a:schemeClr val="tx1"/>
          </a:fontRef>
        </p:style>
      </p:cxnSp>
      <p:grpSp>
        <p:nvGrpSpPr>
          <p:cNvPr id="3" name="Group 87"/>
          <p:cNvGrpSpPr/>
          <p:nvPr/>
        </p:nvGrpSpPr>
        <p:grpSpPr>
          <a:xfrm>
            <a:off x="0" y="685800"/>
            <a:ext cx="5562600" cy="5410200"/>
            <a:chOff x="381000" y="381000"/>
            <a:chExt cx="5562600" cy="5410200"/>
          </a:xfrm>
        </p:grpSpPr>
        <p:grpSp>
          <p:nvGrpSpPr>
            <p:cNvPr id="4" name="Group 46"/>
            <p:cNvGrpSpPr/>
            <p:nvPr/>
          </p:nvGrpSpPr>
          <p:grpSpPr>
            <a:xfrm>
              <a:off x="381000" y="381000"/>
              <a:ext cx="5562600" cy="5410200"/>
              <a:chOff x="2971800" y="914400"/>
              <a:chExt cx="5029200" cy="4038600"/>
            </a:xfrm>
          </p:grpSpPr>
          <p:pic>
            <p:nvPicPr>
              <p:cNvPr id="48" name="Picture 2" descr="C:\Users\Seven\Documents\WebCam Media\Capture\Image2.jpg"/>
              <p:cNvPicPr>
                <a:picLocks noChangeAspect="1" noChangeArrowheads="1"/>
              </p:cNvPicPr>
              <p:nvPr/>
            </p:nvPicPr>
            <p:blipFill>
              <a:blip r:embed="rId2">
                <a:lum bright="20000"/>
              </a:blip>
              <a:srcRect l="5000" t="1667" r="12500" b="10000"/>
              <a:stretch>
                <a:fillRect/>
              </a:stretch>
            </p:blipFill>
            <p:spPr bwMode="auto">
              <a:xfrm>
                <a:off x="2971800" y="914400"/>
                <a:ext cx="5029200" cy="4038600"/>
              </a:xfrm>
              <a:prstGeom prst="rect">
                <a:avLst/>
              </a:prstGeom>
              <a:noFill/>
            </p:spPr>
          </p:pic>
          <p:sp>
            <p:nvSpPr>
              <p:cNvPr id="49" name="Rectangle 48"/>
              <p:cNvSpPr/>
              <p:nvPr/>
            </p:nvSpPr>
            <p:spPr>
              <a:xfrm>
                <a:off x="2971800" y="914400"/>
                <a:ext cx="5029200" cy="4038600"/>
              </a:xfrm>
              <a:prstGeom prst="rect">
                <a:avLst/>
              </a:prstGeom>
              <a:noFill/>
              <a:ln w="38100">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grpSp>
        <p:grpSp>
          <p:nvGrpSpPr>
            <p:cNvPr id="5" name="Group 59"/>
            <p:cNvGrpSpPr/>
            <p:nvPr/>
          </p:nvGrpSpPr>
          <p:grpSpPr>
            <a:xfrm>
              <a:off x="1676400" y="3276600"/>
              <a:ext cx="304800" cy="304800"/>
              <a:chOff x="1143000" y="2819400"/>
              <a:chExt cx="304800" cy="304800"/>
            </a:xfrm>
          </p:grpSpPr>
          <p:sp>
            <p:nvSpPr>
              <p:cNvPr id="58" name="TextBox 57"/>
              <p:cNvSpPr txBox="1"/>
              <p:nvPr/>
            </p:nvSpPr>
            <p:spPr>
              <a:xfrm>
                <a:off x="1143000" y="2847201"/>
                <a:ext cx="304800" cy="276999"/>
              </a:xfrm>
              <a:prstGeom prst="rect">
                <a:avLst/>
              </a:prstGeom>
              <a:noFill/>
            </p:spPr>
            <p:txBody>
              <a:bodyPr wrap="square" rtlCol="0">
                <a:spAutoFit/>
              </a:bodyPr>
              <a:lstStyle/>
              <a:p>
                <a:pPr algn="l" rtl="0"/>
                <a:r>
                  <a:rPr lang="fa-IR" sz="1200" dirty="0">
                    <a:solidFill>
                      <a:prstClr val="white"/>
                    </a:solidFill>
                    <a:cs typeface="B Homa" panose="00000400000000000000" pitchFamily="2" charset="-78"/>
                  </a:rPr>
                  <a:t>1</a:t>
                </a:r>
                <a:endParaRPr lang="en-US" sz="1200" dirty="0">
                  <a:solidFill>
                    <a:prstClr val="white"/>
                  </a:solidFill>
                </a:endParaRPr>
              </a:p>
            </p:txBody>
          </p:sp>
          <p:sp>
            <p:nvSpPr>
              <p:cNvPr id="59" name="Oval 58"/>
              <p:cNvSpPr/>
              <p:nvPr/>
            </p:nvSpPr>
            <p:spPr>
              <a:xfrm>
                <a:off x="1143000" y="2819400"/>
                <a:ext cx="304800" cy="304800"/>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grpSp>
        <p:grpSp>
          <p:nvGrpSpPr>
            <p:cNvPr id="6" name="Group 60"/>
            <p:cNvGrpSpPr/>
            <p:nvPr/>
          </p:nvGrpSpPr>
          <p:grpSpPr>
            <a:xfrm>
              <a:off x="1828800" y="533400"/>
              <a:ext cx="304800" cy="304800"/>
              <a:chOff x="1143000" y="2819400"/>
              <a:chExt cx="304800" cy="304800"/>
            </a:xfrm>
          </p:grpSpPr>
          <p:sp>
            <p:nvSpPr>
              <p:cNvPr id="62" name="TextBox 61"/>
              <p:cNvSpPr txBox="1"/>
              <p:nvPr/>
            </p:nvSpPr>
            <p:spPr>
              <a:xfrm>
                <a:off x="1143000" y="2847201"/>
                <a:ext cx="304800" cy="276999"/>
              </a:xfrm>
              <a:prstGeom prst="rect">
                <a:avLst/>
              </a:prstGeom>
              <a:noFill/>
            </p:spPr>
            <p:txBody>
              <a:bodyPr wrap="square" rtlCol="0">
                <a:spAutoFit/>
              </a:bodyPr>
              <a:lstStyle/>
              <a:p>
                <a:pPr algn="l" rtl="0"/>
                <a:r>
                  <a:rPr lang="fa-IR" sz="1200" dirty="0">
                    <a:solidFill>
                      <a:prstClr val="white"/>
                    </a:solidFill>
                    <a:cs typeface="B Homa" panose="00000400000000000000" pitchFamily="2" charset="-78"/>
                  </a:rPr>
                  <a:t>2</a:t>
                </a:r>
                <a:endParaRPr lang="en-US" sz="1200" dirty="0">
                  <a:solidFill>
                    <a:prstClr val="white"/>
                  </a:solidFill>
                </a:endParaRPr>
              </a:p>
            </p:txBody>
          </p:sp>
          <p:sp>
            <p:nvSpPr>
              <p:cNvPr id="63" name="Oval 62"/>
              <p:cNvSpPr/>
              <p:nvPr/>
            </p:nvSpPr>
            <p:spPr>
              <a:xfrm>
                <a:off x="1143000" y="2819400"/>
                <a:ext cx="304800" cy="304800"/>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grpSp>
        <p:grpSp>
          <p:nvGrpSpPr>
            <p:cNvPr id="7" name="Group 63"/>
            <p:cNvGrpSpPr/>
            <p:nvPr/>
          </p:nvGrpSpPr>
          <p:grpSpPr>
            <a:xfrm>
              <a:off x="1676400" y="2286000"/>
              <a:ext cx="304800" cy="304800"/>
              <a:chOff x="1143000" y="2819400"/>
              <a:chExt cx="304800" cy="304800"/>
            </a:xfrm>
          </p:grpSpPr>
          <p:sp>
            <p:nvSpPr>
              <p:cNvPr id="65" name="TextBox 64"/>
              <p:cNvSpPr txBox="1"/>
              <p:nvPr/>
            </p:nvSpPr>
            <p:spPr>
              <a:xfrm>
                <a:off x="1143000" y="2847201"/>
                <a:ext cx="304800" cy="276999"/>
              </a:xfrm>
              <a:prstGeom prst="rect">
                <a:avLst/>
              </a:prstGeom>
              <a:noFill/>
            </p:spPr>
            <p:txBody>
              <a:bodyPr wrap="square" rtlCol="0">
                <a:spAutoFit/>
              </a:bodyPr>
              <a:lstStyle/>
              <a:p>
                <a:pPr algn="l" rtl="0"/>
                <a:r>
                  <a:rPr lang="fa-IR" sz="1200" dirty="0">
                    <a:solidFill>
                      <a:prstClr val="white"/>
                    </a:solidFill>
                    <a:cs typeface="B Homa" panose="00000400000000000000" pitchFamily="2" charset="-78"/>
                  </a:rPr>
                  <a:t>4</a:t>
                </a:r>
                <a:endParaRPr lang="en-US" sz="1200" dirty="0">
                  <a:solidFill>
                    <a:prstClr val="white"/>
                  </a:solidFill>
                </a:endParaRPr>
              </a:p>
            </p:txBody>
          </p:sp>
          <p:sp>
            <p:nvSpPr>
              <p:cNvPr id="66" name="Oval 65"/>
              <p:cNvSpPr/>
              <p:nvPr/>
            </p:nvSpPr>
            <p:spPr>
              <a:xfrm>
                <a:off x="1143000" y="2819400"/>
                <a:ext cx="304800" cy="304800"/>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grpSp>
        <p:grpSp>
          <p:nvGrpSpPr>
            <p:cNvPr id="9" name="Group 66"/>
            <p:cNvGrpSpPr/>
            <p:nvPr/>
          </p:nvGrpSpPr>
          <p:grpSpPr>
            <a:xfrm>
              <a:off x="2362200" y="1447800"/>
              <a:ext cx="304800" cy="304800"/>
              <a:chOff x="1143000" y="2819400"/>
              <a:chExt cx="304800" cy="304800"/>
            </a:xfrm>
          </p:grpSpPr>
          <p:sp>
            <p:nvSpPr>
              <p:cNvPr id="68" name="TextBox 67"/>
              <p:cNvSpPr txBox="1"/>
              <p:nvPr/>
            </p:nvSpPr>
            <p:spPr>
              <a:xfrm>
                <a:off x="1143000" y="2847201"/>
                <a:ext cx="304800" cy="276999"/>
              </a:xfrm>
              <a:prstGeom prst="rect">
                <a:avLst/>
              </a:prstGeom>
              <a:noFill/>
            </p:spPr>
            <p:txBody>
              <a:bodyPr wrap="square" rtlCol="0">
                <a:spAutoFit/>
              </a:bodyPr>
              <a:lstStyle/>
              <a:p>
                <a:pPr algn="l" rtl="0"/>
                <a:r>
                  <a:rPr lang="fa-IR" sz="1200" dirty="0">
                    <a:solidFill>
                      <a:prstClr val="white"/>
                    </a:solidFill>
                    <a:cs typeface="B Homa" panose="00000400000000000000" pitchFamily="2" charset="-78"/>
                  </a:rPr>
                  <a:t>3</a:t>
                </a:r>
                <a:endParaRPr lang="en-US" sz="1200" dirty="0">
                  <a:solidFill>
                    <a:prstClr val="white"/>
                  </a:solidFill>
                </a:endParaRPr>
              </a:p>
            </p:txBody>
          </p:sp>
          <p:sp>
            <p:nvSpPr>
              <p:cNvPr id="69" name="Oval 68"/>
              <p:cNvSpPr/>
              <p:nvPr/>
            </p:nvSpPr>
            <p:spPr>
              <a:xfrm>
                <a:off x="1143000" y="2819400"/>
                <a:ext cx="304800" cy="304800"/>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grpSp>
        <p:grpSp>
          <p:nvGrpSpPr>
            <p:cNvPr id="19" name="Group 69"/>
            <p:cNvGrpSpPr/>
            <p:nvPr/>
          </p:nvGrpSpPr>
          <p:grpSpPr>
            <a:xfrm>
              <a:off x="1600200" y="3886200"/>
              <a:ext cx="304800" cy="304800"/>
              <a:chOff x="1143000" y="2819400"/>
              <a:chExt cx="304800" cy="304800"/>
            </a:xfrm>
          </p:grpSpPr>
          <p:sp>
            <p:nvSpPr>
              <p:cNvPr id="71" name="TextBox 70"/>
              <p:cNvSpPr txBox="1"/>
              <p:nvPr/>
            </p:nvSpPr>
            <p:spPr>
              <a:xfrm>
                <a:off x="1143000" y="2847201"/>
                <a:ext cx="304800" cy="276999"/>
              </a:xfrm>
              <a:prstGeom prst="rect">
                <a:avLst/>
              </a:prstGeom>
              <a:noFill/>
            </p:spPr>
            <p:txBody>
              <a:bodyPr wrap="square" rtlCol="0">
                <a:spAutoFit/>
              </a:bodyPr>
              <a:lstStyle/>
              <a:p>
                <a:pPr algn="l" rtl="0"/>
                <a:r>
                  <a:rPr lang="fa-IR" sz="1200" dirty="0">
                    <a:solidFill>
                      <a:prstClr val="white"/>
                    </a:solidFill>
                    <a:cs typeface="B Homa" panose="00000400000000000000" pitchFamily="2" charset="-78"/>
                  </a:rPr>
                  <a:t>5</a:t>
                </a:r>
                <a:endParaRPr lang="en-US" sz="1200" dirty="0">
                  <a:solidFill>
                    <a:prstClr val="white"/>
                  </a:solidFill>
                </a:endParaRPr>
              </a:p>
            </p:txBody>
          </p:sp>
          <p:sp>
            <p:nvSpPr>
              <p:cNvPr id="72" name="Oval 71"/>
              <p:cNvSpPr/>
              <p:nvPr/>
            </p:nvSpPr>
            <p:spPr>
              <a:xfrm>
                <a:off x="1143000" y="2819400"/>
                <a:ext cx="304800" cy="304800"/>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grpSp>
        <p:grpSp>
          <p:nvGrpSpPr>
            <p:cNvPr id="20" name="Group 72"/>
            <p:cNvGrpSpPr/>
            <p:nvPr/>
          </p:nvGrpSpPr>
          <p:grpSpPr>
            <a:xfrm>
              <a:off x="2743200" y="2895600"/>
              <a:ext cx="304800" cy="304800"/>
              <a:chOff x="1143000" y="2819400"/>
              <a:chExt cx="304800" cy="304800"/>
            </a:xfrm>
          </p:grpSpPr>
          <p:sp>
            <p:nvSpPr>
              <p:cNvPr id="74" name="TextBox 73"/>
              <p:cNvSpPr txBox="1"/>
              <p:nvPr/>
            </p:nvSpPr>
            <p:spPr>
              <a:xfrm>
                <a:off x="1143000" y="2847201"/>
                <a:ext cx="304800" cy="276999"/>
              </a:xfrm>
              <a:prstGeom prst="rect">
                <a:avLst/>
              </a:prstGeom>
              <a:noFill/>
            </p:spPr>
            <p:txBody>
              <a:bodyPr wrap="square" rtlCol="0">
                <a:spAutoFit/>
              </a:bodyPr>
              <a:lstStyle/>
              <a:p>
                <a:pPr algn="l" rtl="0"/>
                <a:r>
                  <a:rPr lang="fa-IR" sz="1200" dirty="0">
                    <a:solidFill>
                      <a:prstClr val="white"/>
                    </a:solidFill>
                    <a:cs typeface="B Homa" panose="00000400000000000000" pitchFamily="2" charset="-78"/>
                  </a:rPr>
                  <a:t>6</a:t>
                </a:r>
                <a:endParaRPr lang="en-US" sz="1200" dirty="0">
                  <a:solidFill>
                    <a:prstClr val="white"/>
                  </a:solidFill>
                </a:endParaRPr>
              </a:p>
            </p:txBody>
          </p:sp>
          <p:sp>
            <p:nvSpPr>
              <p:cNvPr id="75" name="Oval 74"/>
              <p:cNvSpPr/>
              <p:nvPr/>
            </p:nvSpPr>
            <p:spPr>
              <a:xfrm>
                <a:off x="1143000" y="2819400"/>
                <a:ext cx="304800" cy="304800"/>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grpSp>
        <p:grpSp>
          <p:nvGrpSpPr>
            <p:cNvPr id="21" name="Group 75"/>
            <p:cNvGrpSpPr/>
            <p:nvPr/>
          </p:nvGrpSpPr>
          <p:grpSpPr>
            <a:xfrm>
              <a:off x="3962400" y="2590800"/>
              <a:ext cx="304800" cy="304800"/>
              <a:chOff x="1143000" y="2819400"/>
              <a:chExt cx="304800" cy="304800"/>
            </a:xfrm>
          </p:grpSpPr>
          <p:sp>
            <p:nvSpPr>
              <p:cNvPr id="77" name="TextBox 76"/>
              <p:cNvSpPr txBox="1"/>
              <p:nvPr/>
            </p:nvSpPr>
            <p:spPr>
              <a:xfrm>
                <a:off x="1143000" y="2847201"/>
                <a:ext cx="304800" cy="276999"/>
              </a:xfrm>
              <a:prstGeom prst="rect">
                <a:avLst/>
              </a:prstGeom>
              <a:noFill/>
            </p:spPr>
            <p:txBody>
              <a:bodyPr wrap="square" rtlCol="0">
                <a:spAutoFit/>
              </a:bodyPr>
              <a:lstStyle/>
              <a:p>
                <a:pPr algn="l" rtl="0"/>
                <a:r>
                  <a:rPr lang="fa-IR" sz="1200" dirty="0">
                    <a:solidFill>
                      <a:prstClr val="white"/>
                    </a:solidFill>
                    <a:cs typeface="B Homa" panose="00000400000000000000" pitchFamily="2" charset="-78"/>
                  </a:rPr>
                  <a:t>7</a:t>
                </a:r>
                <a:endParaRPr lang="en-US" sz="1200" dirty="0">
                  <a:solidFill>
                    <a:prstClr val="white"/>
                  </a:solidFill>
                </a:endParaRPr>
              </a:p>
            </p:txBody>
          </p:sp>
          <p:sp>
            <p:nvSpPr>
              <p:cNvPr id="78" name="Oval 77"/>
              <p:cNvSpPr/>
              <p:nvPr/>
            </p:nvSpPr>
            <p:spPr>
              <a:xfrm>
                <a:off x="1143000" y="2819400"/>
                <a:ext cx="304800" cy="304800"/>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grpSp>
        <p:grpSp>
          <p:nvGrpSpPr>
            <p:cNvPr id="22" name="Group 78"/>
            <p:cNvGrpSpPr/>
            <p:nvPr/>
          </p:nvGrpSpPr>
          <p:grpSpPr>
            <a:xfrm>
              <a:off x="2971800" y="3733800"/>
              <a:ext cx="304800" cy="304800"/>
              <a:chOff x="1143000" y="2819400"/>
              <a:chExt cx="304800" cy="304800"/>
            </a:xfrm>
          </p:grpSpPr>
          <p:sp>
            <p:nvSpPr>
              <p:cNvPr id="80" name="TextBox 79"/>
              <p:cNvSpPr txBox="1"/>
              <p:nvPr/>
            </p:nvSpPr>
            <p:spPr>
              <a:xfrm>
                <a:off x="1143000" y="2847201"/>
                <a:ext cx="304800" cy="276999"/>
              </a:xfrm>
              <a:prstGeom prst="rect">
                <a:avLst/>
              </a:prstGeom>
              <a:noFill/>
            </p:spPr>
            <p:txBody>
              <a:bodyPr wrap="square" rtlCol="0">
                <a:spAutoFit/>
              </a:bodyPr>
              <a:lstStyle/>
              <a:p>
                <a:pPr algn="l" rtl="0"/>
                <a:r>
                  <a:rPr lang="fa-IR" sz="1200" dirty="0">
                    <a:solidFill>
                      <a:prstClr val="white"/>
                    </a:solidFill>
                    <a:cs typeface="B Homa" panose="00000400000000000000" pitchFamily="2" charset="-78"/>
                  </a:rPr>
                  <a:t>3</a:t>
                </a:r>
                <a:endParaRPr lang="en-US" sz="1200" dirty="0">
                  <a:solidFill>
                    <a:prstClr val="white"/>
                  </a:solidFill>
                </a:endParaRPr>
              </a:p>
            </p:txBody>
          </p:sp>
          <p:sp>
            <p:nvSpPr>
              <p:cNvPr id="81" name="Oval 80"/>
              <p:cNvSpPr/>
              <p:nvPr/>
            </p:nvSpPr>
            <p:spPr>
              <a:xfrm>
                <a:off x="1143000" y="2819400"/>
                <a:ext cx="304800" cy="304800"/>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grpSp>
        <p:grpSp>
          <p:nvGrpSpPr>
            <p:cNvPr id="23" name="Group 81"/>
            <p:cNvGrpSpPr/>
            <p:nvPr/>
          </p:nvGrpSpPr>
          <p:grpSpPr>
            <a:xfrm>
              <a:off x="3505200" y="4953000"/>
              <a:ext cx="304800" cy="304800"/>
              <a:chOff x="1143000" y="2819400"/>
              <a:chExt cx="304800" cy="304800"/>
            </a:xfrm>
          </p:grpSpPr>
          <p:sp>
            <p:nvSpPr>
              <p:cNvPr id="83" name="TextBox 82"/>
              <p:cNvSpPr txBox="1"/>
              <p:nvPr/>
            </p:nvSpPr>
            <p:spPr>
              <a:xfrm>
                <a:off x="1143000" y="2847201"/>
                <a:ext cx="304800" cy="276999"/>
              </a:xfrm>
              <a:prstGeom prst="rect">
                <a:avLst/>
              </a:prstGeom>
              <a:noFill/>
            </p:spPr>
            <p:txBody>
              <a:bodyPr wrap="square" rtlCol="0">
                <a:spAutoFit/>
              </a:bodyPr>
              <a:lstStyle/>
              <a:p>
                <a:pPr algn="l" rtl="0"/>
                <a:r>
                  <a:rPr lang="fa-IR" sz="1200" dirty="0">
                    <a:solidFill>
                      <a:prstClr val="white"/>
                    </a:solidFill>
                    <a:cs typeface="B Homa" panose="00000400000000000000" pitchFamily="2" charset="-78"/>
                  </a:rPr>
                  <a:t>8</a:t>
                </a:r>
                <a:endParaRPr lang="en-US" sz="1200" dirty="0">
                  <a:solidFill>
                    <a:prstClr val="white"/>
                  </a:solidFill>
                </a:endParaRPr>
              </a:p>
            </p:txBody>
          </p:sp>
          <p:sp>
            <p:nvSpPr>
              <p:cNvPr id="84" name="Oval 83"/>
              <p:cNvSpPr/>
              <p:nvPr/>
            </p:nvSpPr>
            <p:spPr>
              <a:xfrm>
                <a:off x="1143000" y="2819400"/>
                <a:ext cx="304800" cy="304800"/>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grpSp>
        <p:grpSp>
          <p:nvGrpSpPr>
            <p:cNvPr id="24" name="Group 84"/>
            <p:cNvGrpSpPr/>
            <p:nvPr/>
          </p:nvGrpSpPr>
          <p:grpSpPr>
            <a:xfrm>
              <a:off x="1219200" y="5029200"/>
              <a:ext cx="304800" cy="304800"/>
              <a:chOff x="1143000" y="2819400"/>
              <a:chExt cx="304800" cy="304800"/>
            </a:xfrm>
          </p:grpSpPr>
          <p:sp>
            <p:nvSpPr>
              <p:cNvPr id="86" name="TextBox 85"/>
              <p:cNvSpPr txBox="1"/>
              <p:nvPr/>
            </p:nvSpPr>
            <p:spPr>
              <a:xfrm>
                <a:off x="1143000" y="2847201"/>
                <a:ext cx="304800" cy="276999"/>
              </a:xfrm>
              <a:prstGeom prst="rect">
                <a:avLst/>
              </a:prstGeom>
              <a:noFill/>
            </p:spPr>
            <p:txBody>
              <a:bodyPr wrap="square" rtlCol="0">
                <a:spAutoFit/>
              </a:bodyPr>
              <a:lstStyle/>
              <a:p>
                <a:pPr algn="l" rtl="0"/>
                <a:r>
                  <a:rPr lang="fa-IR" sz="1200" dirty="0">
                    <a:solidFill>
                      <a:prstClr val="white"/>
                    </a:solidFill>
                    <a:cs typeface="B Homa" panose="00000400000000000000" pitchFamily="2" charset="-78"/>
                  </a:rPr>
                  <a:t>9</a:t>
                </a:r>
                <a:endParaRPr lang="en-US" sz="1200" dirty="0">
                  <a:solidFill>
                    <a:prstClr val="white"/>
                  </a:solidFill>
                </a:endParaRPr>
              </a:p>
            </p:txBody>
          </p:sp>
          <p:sp>
            <p:nvSpPr>
              <p:cNvPr id="87" name="Oval 86"/>
              <p:cNvSpPr/>
              <p:nvPr/>
            </p:nvSpPr>
            <p:spPr>
              <a:xfrm>
                <a:off x="1143000" y="2819400"/>
                <a:ext cx="304800" cy="304800"/>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grpSp>
      </p:grpSp>
      <p:sp>
        <p:nvSpPr>
          <p:cNvPr id="52" name="TextBox 51"/>
          <p:cNvSpPr txBox="1"/>
          <p:nvPr/>
        </p:nvSpPr>
        <p:spPr>
          <a:xfrm>
            <a:off x="-1073777" y="6400801"/>
            <a:ext cx="2292977" cy="229213"/>
          </a:xfrm>
          <a:prstGeom prst="rect">
            <a:avLst/>
          </a:prstGeom>
          <a:noFill/>
        </p:spPr>
        <p:txBody>
          <a:bodyPr wrap="square" lIns="59355" tIns="29678" rIns="59355" bIns="29678" rtlCol="0">
            <a:spAutoFit/>
          </a:bodyPr>
          <a:lstStyle/>
          <a:p>
            <a:pPr algn="ctr" rtl="0"/>
            <a:r>
              <a:rPr lang="fa-IR" sz="1100" dirty="0">
                <a:solidFill>
                  <a:prstClr val="white"/>
                </a:solidFill>
                <a:cs typeface="B Homa" panose="00000400000000000000" pitchFamily="2" charset="-78"/>
              </a:rPr>
              <a:t>15</a:t>
            </a:r>
            <a:endParaRPr lang="en-US" sz="1100" dirty="0">
              <a:solidFill>
                <a:prstClr val="white"/>
              </a:solidFill>
            </a:endParaRPr>
          </a:p>
        </p:txBody>
      </p:sp>
    </p:spTree>
    <p:extLst>
      <p:ext uri="{BB962C8B-B14F-4D97-AF65-F5344CB8AC3E}">
        <p14:creationId xmlns:p14="http://schemas.microsoft.com/office/powerpoint/2010/main" val="30257009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175086" y="376540"/>
            <a:ext cx="7162800" cy="461665"/>
          </a:xfrm>
          <a:prstGeom prst="rect">
            <a:avLst/>
          </a:prstGeom>
        </p:spPr>
        <p:txBody>
          <a:bodyPr wrap="square">
            <a:spAutoFit/>
          </a:bodyPr>
          <a:lstStyle/>
          <a:p>
            <a:r>
              <a:rPr lang="fa-IR" sz="1200" dirty="0">
                <a:solidFill>
                  <a:prstClr val="white"/>
                </a:solidFill>
                <a:latin typeface="Arial" pitchFamily="34" charset="0"/>
                <a:cs typeface="B Homa" panose="00000400000000000000" pitchFamily="2" charset="-78"/>
              </a:rPr>
              <a:t>بین این کابل ها را غشایی از الیاف فایبرگلاس با پوشش تفلون قابل شستشو پوشانده است این پوشش کمترین فرسایش را در برابر نور خورشید دارد .عمر مفید آن حداقل 25 سال است خود تحت کشش قرار دارد. </a:t>
            </a:r>
            <a:endParaRPr lang="en-US" sz="1200" dirty="0">
              <a:solidFill>
                <a:prstClr val="white"/>
              </a:solidFill>
              <a:latin typeface="Arial" pitchFamily="34" charset="0"/>
              <a:cs typeface="B Homa" panose="00000400000000000000" pitchFamily="2" charset="-78"/>
            </a:endParaRPr>
          </a:p>
        </p:txBody>
      </p:sp>
      <p:pic>
        <p:nvPicPr>
          <p:cNvPr id="9" name="Picture 10" descr="G:\mojdehi\fe\millennium-dome-o2-06.jpg"/>
          <p:cNvPicPr>
            <a:picLocks noChangeAspect="1" noChangeArrowheads="1"/>
          </p:cNvPicPr>
          <p:nvPr/>
        </p:nvPicPr>
        <p:blipFill>
          <a:blip r:embed="rId3"/>
          <a:srcRect/>
          <a:stretch>
            <a:fillRect/>
          </a:stretch>
        </p:blipFill>
        <p:spPr bwMode="auto">
          <a:xfrm>
            <a:off x="5975687" y="990603"/>
            <a:ext cx="2209800" cy="1549460"/>
          </a:xfrm>
          <a:prstGeom prst="rect">
            <a:avLst/>
          </a:prstGeom>
          <a:ln>
            <a:noFill/>
          </a:ln>
          <a:effectLst>
            <a:outerShdw blurRad="292100" dist="139700" dir="2700000" algn="tl" rotWithShape="0">
              <a:srgbClr val="333333">
                <a:alpha val="65000"/>
              </a:srgbClr>
            </a:outerShdw>
          </a:effectLst>
        </p:spPr>
      </p:pic>
      <p:pic>
        <p:nvPicPr>
          <p:cNvPr id="55" name="Picture 3" descr="E:\memari\Millennium dome\02\980713.JPG"/>
          <p:cNvPicPr>
            <a:picLocks noChangeAspect="1" noChangeArrowheads="1"/>
          </p:cNvPicPr>
          <p:nvPr/>
        </p:nvPicPr>
        <p:blipFill>
          <a:blip r:embed="rId4"/>
          <a:srcRect/>
          <a:stretch>
            <a:fillRect/>
          </a:stretch>
        </p:blipFill>
        <p:spPr bwMode="auto">
          <a:xfrm>
            <a:off x="3372509" y="990600"/>
            <a:ext cx="2298376" cy="1524000"/>
          </a:xfrm>
          <a:prstGeom prst="rect">
            <a:avLst/>
          </a:prstGeom>
          <a:ln>
            <a:noFill/>
          </a:ln>
          <a:effectLst>
            <a:outerShdw blurRad="292100" dist="139700" dir="2700000" algn="tl" rotWithShape="0">
              <a:srgbClr val="333333">
                <a:alpha val="65000"/>
              </a:srgbClr>
            </a:outerShdw>
          </a:effectLst>
        </p:spPr>
      </p:pic>
      <p:pic>
        <p:nvPicPr>
          <p:cNvPr id="36" name="Picture 3" descr="G:\mojdehi\fe\2611_0917_1_W.jpg"/>
          <p:cNvPicPr>
            <a:picLocks noChangeAspect="1" noChangeArrowheads="1"/>
          </p:cNvPicPr>
          <p:nvPr/>
        </p:nvPicPr>
        <p:blipFill>
          <a:blip r:embed="rId5"/>
          <a:srcRect l="4912" t="10345"/>
          <a:stretch>
            <a:fillRect/>
          </a:stretch>
        </p:blipFill>
        <p:spPr bwMode="auto">
          <a:xfrm>
            <a:off x="1175086" y="685800"/>
            <a:ext cx="2382842" cy="1600200"/>
          </a:xfrm>
          <a:prstGeom prst="rect">
            <a:avLst/>
          </a:prstGeom>
          <a:ln>
            <a:noFill/>
          </a:ln>
          <a:effectLst>
            <a:outerShdw blurRad="292100" dist="139700" dir="2700000" algn="tl" rotWithShape="0">
              <a:srgbClr val="333333">
                <a:alpha val="65000"/>
              </a:srgbClr>
            </a:outerShdw>
          </a:effectLst>
        </p:spPr>
      </p:pic>
      <p:sp>
        <p:nvSpPr>
          <p:cNvPr id="11" name="TextBox 10"/>
          <p:cNvSpPr txBox="1"/>
          <p:nvPr/>
        </p:nvSpPr>
        <p:spPr>
          <a:xfrm>
            <a:off x="4908887" y="2590805"/>
            <a:ext cx="3429000" cy="646331"/>
          </a:xfrm>
          <a:prstGeom prst="rect">
            <a:avLst/>
          </a:prstGeom>
          <a:noFill/>
        </p:spPr>
        <p:txBody>
          <a:bodyPr wrap="square" rtlCol="0">
            <a:spAutoFit/>
          </a:bodyPr>
          <a:lstStyle/>
          <a:p>
            <a:r>
              <a:rPr lang="fa-IR" sz="1200" dirty="0">
                <a:solidFill>
                  <a:prstClr val="white"/>
                </a:solidFill>
                <a:latin typeface="Arial" pitchFamily="34" charset="0"/>
                <a:cs typeface="B Homa" panose="00000400000000000000" pitchFamily="2" charset="-78"/>
              </a:rPr>
              <a:t>برجک های تهویه:</a:t>
            </a:r>
          </a:p>
          <a:p>
            <a:r>
              <a:rPr lang="fa-IR" sz="1200" dirty="0">
                <a:solidFill>
                  <a:prstClr val="white"/>
                </a:solidFill>
                <a:latin typeface="Arial" pitchFamily="34" charset="0"/>
                <a:cs typeface="B Homa" panose="00000400000000000000" pitchFamily="2" charset="-78"/>
              </a:rPr>
              <a:t>برج هایی در قسمت بیرونی گنبد قرار دارد که برای تهویه به کار می رود.</a:t>
            </a:r>
            <a:endParaRPr lang="en-US" sz="1200" dirty="0">
              <a:solidFill>
                <a:prstClr val="white"/>
              </a:solidFill>
              <a:latin typeface="Arial" pitchFamily="34" charset="0"/>
              <a:cs typeface="B Homa" panose="00000400000000000000" pitchFamily="2" charset="-78"/>
            </a:endParaRPr>
          </a:p>
        </p:txBody>
      </p:sp>
      <p:pic>
        <p:nvPicPr>
          <p:cNvPr id="12" name="Picture 6" descr="G:\mojdehi\fe\millennium-dome-o2-15.jpg"/>
          <p:cNvPicPr>
            <a:picLocks noChangeAspect="1" noChangeArrowheads="1"/>
          </p:cNvPicPr>
          <p:nvPr/>
        </p:nvPicPr>
        <p:blipFill>
          <a:blip r:embed="rId6"/>
          <a:srcRect/>
          <a:stretch>
            <a:fillRect/>
          </a:stretch>
        </p:blipFill>
        <p:spPr bwMode="auto">
          <a:xfrm>
            <a:off x="2382395" y="2895600"/>
            <a:ext cx="2526490" cy="1676400"/>
          </a:xfrm>
          <a:prstGeom prst="rect">
            <a:avLst/>
          </a:prstGeom>
          <a:ln>
            <a:noFill/>
          </a:ln>
          <a:effectLst>
            <a:outerShdw blurRad="292100" dist="139700" dir="2700000" algn="tl" rotWithShape="0">
              <a:srgbClr val="333333">
                <a:alpha val="65000"/>
              </a:srgbClr>
            </a:outerShdw>
          </a:effectLst>
        </p:spPr>
      </p:pic>
      <p:pic>
        <p:nvPicPr>
          <p:cNvPr id="13" name="Picture 2" descr="G:\mojdehi\fe\Picture1.jpg"/>
          <p:cNvPicPr>
            <a:picLocks noChangeAspect="1" noChangeArrowheads="1"/>
          </p:cNvPicPr>
          <p:nvPr/>
        </p:nvPicPr>
        <p:blipFill>
          <a:blip r:embed="rId7"/>
          <a:srcRect l="4714" r="8083" b="49377"/>
          <a:stretch>
            <a:fillRect/>
          </a:stretch>
        </p:blipFill>
        <p:spPr bwMode="auto">
          <a:xfrm>
            <a:off x="3461085" y="4876800"/>
            <a:ext cx="3124200" cy="1371600"/>
          </a:xfrm>
          <a:prstGeom prst="rect">
            <a:avLst/>
          </a:prstGeom>
          <a:ln>
            <a:noFill/>
          </a:ln>
          <a:effectLst>
            <a:outerShdw blurRad="292100" dist="139700" dir="2700000" algn="tl" rotWithShape="0">
              <a:srgbClr val="333333">
                <a:alpha val="65000"/>
              </a:srgbClr>
            </a:outerShdw>
          </a:effectLst>
        </p:spPr>
      </p:pic>
      <p:pic>
        <p:nvPicPr>
          <p:cNvPr id="14" name="Picture 4" descr="G:\mojdehi\fe\2611_0116_1_W.jpg"/>
          <p:cNvPicPr>
            <a:picLocks noChangeAspect="1" noChangeArrowheads="1"/>
          </p:cNvPicPr>
          <p:nvPr/>
        </p:nvPicPr>
        <p:blipFill>
          <a:blip r:embed="rId8" cstate="print"/>
          <a:srcRect/>
          <a:stretch>
            <a:fillRect/>
          </a:stretch>
        </p:blipFill>
        <p:spPr bwMode="auto">
          <a:xfrm>
            <a:off x="6889771" y="3253537"/>
            <a:ext cx="1295714" cy="1307602"/>
          </a:xfrm>
          <a:prstGeom prst="rect">
            <a:avLst/>
          </a:prstGeom>
          <a:ln>
            <a:noFill/>
          </a:ln>
          <a:effectLst>
            <a:outerShdw blurRad="292100" dist="139700" dir="2700000" algn="tl" rotWithShape="0">
              <a:srgbClr val="333333">
                <a:alpha val="65000"/>
              </a:srgbClr>
            </a:outerShdw>
          </a:effectLst>
        </p:spPr>
      </p:pic>
      <p:pic>
        <p:nvPicPr>
          <p:cNvPr id="15" name="Picture 4" descr="G:\mojdehi\fe\dome08.jpg"/>
          <p:cNvPicPr>
            <a:picLocks noChangeAspect="1" noChangeArrowheads="1"/>
          </p:cNvPicPr>
          <p:nvPr/>
        </p:nvPicPr>
        <p:blipFill>
          <a:blip r:embed="rId9"/>
          <a:srcRect/>
          <a:stretch>
            <a:fillRect/>
          </a:stretch>
        </p:blipFill>
        <p:spPr bwMode="auto">
          <a:xfrm>
            <a:off x="5061285" y="3291637"/>
            <a:ext cx="1676400" cy="1257300"/>
          </a:xfrm>
          <a:prstGeom prst="rect">
            <a:avLst/>
          </a:prstGeom>
          <a:ln>
            <a:noFill/>
          </a:ln>
          <a:effectLst>
            <a:outerShdw blurRad="292100" dist="139700" dir="2700000" algn="tl" rotWithShape="0">
              <a:srgbClr val="333333">
                <a:alpha val="65000"/>
              </a:srgbClr>
            </a:outerShdw>
          </a:effectLst>
        </p:spPr>
      </p:pic>
      <p:grpSp>
        <p:nvGrpSpPr>
          <p:cNvPr id="2" name="Group 24"/>
          <p:cNvGrpSpPr/>
          <p:nvPr/>
        </p:nvGrpSpPr>
        <p:grpSpPr>
          <a:xfrm>
            <a:off x="1216649" y="2362202"/>
            <a:ext cx="1711036" cy="1786156"/>
            <a:chOff x="1295400" y="304801"/>
            <a:chExt cx="1828800" cy="1879134"/>
          </a:xfrm>
        </p:grpSpPr>
        <p:pic>
          <p:nvPicPr>
            <p:cNvPr id="17" name="Picture 3" descr="G:\mojdehi\fe\2611_1046_1_W.gif"/>
            <p:cNvPicPr>
              <a:picLocks noChangeAspect="1" noChangeArrowheads="1"/>
            </p:cNvPicPr>
            <p:nvPr/>
          </p:nvPicPr>
          <p:blipFill>
            <a:blip r:embed="rId10"/>
            <a:srcRect/>
            <a:stretch>
              <a:fillRect/>
            </a:stretch>
          </p:blipFill>
          <p:spPr bwMode="auto">
            <a:xfrm>
              <a:off x="1295400" y="304801"/>
              <a:ext cx="1828800" cy="1879134"/>
            </a:xfrm>
            <a:prstGeom prst="rect">
              <a:avLst/>
            </a:prstGeom>
            <a:ln>
              <a:noFill/>
            </a:ln>
            <a:effectLst>
              <a:outerShdw blurRad="292100" dist="139700" dir="2700000" algn="tl" rotWithShape="0">
                <a:srgbClr val="333333">
                  <a:alpha val="65000"/>
                </a:srgbClr>
              </a:outerShdw>
            </a:effectLst>
          </p:spPr>
        </p:pic>
        <p:sp>
          <p:nvSpPr>
            <p:cNvPr id="18" name="Oval 17"/>
            <p:cNvSpPr/>
            <p:nvPr/>
          </p:nvSpPr>
          <p:spPr>
            <a:xfrm>
              <a:off x="2590800" y="381000"/>
              <a:ext cx="152400" cy="228600"/>
            </a:xfrm>
            <a:prstGeom prst="ellipse">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rtl="0"/>
              <a:endParaRPr lang="en-US">
                <a:solidFill>
                  <a:prstClr val="black"/>
                </a:solidFill>
              </a:endParaRPr>
            </a:p>
          </p:txBody>
        </p:sp>
        <p:sp>
          <p:nvSpPr>
            <p:cNvPr id="19" name="Oval 18"/>
            <p:cNvSpPr/>
            <p:nvPr/>
          </p:nvSpPr>
          <p:spPr>
            <a:xfrm>
              <a:off x="2743200" y="609600"/>
              <a:ext cx="152400" cy="228600"/>
            </a:xfrm>
            <a:prstGeom prst="ellipse">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rtl="0"/>
              <a:endParaRPr lang="en-US">
                <a:solidFill>
                  <a:prstClr val="black"/>
                </a:solidFill>
              </a:endParaRPr>
            </a:p>
          </p:txBody>
        </p:sp>
      </p:grpSp>
      <p:sp>
        <p:nvSpPr>
          <p:cNvPr id="53" name="TextBox 52"/>
          <p:cNvSpPr txBox="1"/>
          <p:nvPr/>
        </p:nvSpPr>
        <p:spPr>
          <a:xfrm>
            <a:off x="-279687" y="6476391"/>
            <a:ext cx="2292977" cy="229213"/>
          </a:xfrm>
          <a:prstGeom prst="rect">
            <a:avLst/>
          </a:prstGeom>
          <a:noFill/>
        </p:spPr>
        <p:txBody>
          <a:bodyPr wrap="square" lIns="59355" tIns="29678" rIns="59355" bIns="29678" rtlCol="0">
            <a:spAutoFit/>
          </a:bodyPr>
          <a:lstStyle/>
          <a:p>
            <a:pPr algn="ctr" rtl="0"/>
            <a:r>
              <a:rPr lang="fa-IR" sz="1100" dirty="0">
                <a:solidFill>
                  <a:prstClr val="white"/>
                </a:solidFill>
                <a:cs typeface="B Homa" panose="00000400000000000000" pitchFamily="2" charset="-78"/>
              </a:rPr>
              <a:t>13</a:t>
            </a:r>
            <a:endParaRPr lang="en-US" sz="1100" dirty="0">
              <a:solidFill>
                <a:prstClr val="white"/>
              </a:solidFill>
            </a:endParaRPr>
          </a:p>
        </p:txBody>
      </p:sp>
    </p:spTree>
    <p:extLst>
      <p:ext uri="{BB962C8B-B14F-4D97-AF65-F5344CB8AC3E}">
        <p14:creationId xmlns:p14="http://schemas.microsoft.com/office/powerpoint/2010/main" val="31583720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4491791" y="400603"/>
            <a:ext cx="3810000" cy="461665"/>
          </a:xfrm>
          <a:prstGeom prst="rect">
            <a:avLst/>
          </a:prstGeom>
          <a:noFill/>
        </p:spPr>
        <p:txBody>
          <a:bodyPr wrap="square" rtlCol="0">
            <a:spAutoFit/>
          </a:bodyPr>
          <a:lstStyle/>
          <a:p>
            <a:pPr algn="justLow"/>
            <a:r>
              <a:rPr lang="fa-IR" sz="1200" dirty="0">
                <a:solidFill>
                  <a:prstClr val="white"/>
                </a:solidFill>
                <a:latin typeface="Arial" pitchFamily="34" charset="0"/>
                <a:cs typeface="B Homa" panose="00000400000000000000" pitchFamily="2" charset="-78"/>
              </a:rPr>
              <a:t>این گنبد دارای چند طبقه است که دسترسی به انها توسط گردشگاه های متعددی در اطراف بخش مرکزی ان امکان پذیر است .</a:t>
            </a:r>
            <a:endParaRPr lang="en-US" sz="1200" dirty="0">
              <a:solidFill>
                <a:prstClr val="white"/>
              </a:solidFill>
              <a:latin typeface="Arial" pitchFamily="34" charset="0"/>
              <a:cs typeface="B Homa" panose="00000400000000000000" pitchFamily="2" charset="-78"/>
            </a:endParaRPr>
          </a:p>
        </p:txBody>
      </p:sp>
      <p:pic>
        <p:nvPicPr>
          <p:cNvPr id="19" name="Picture 6" descr="G:\mojdehi\fe\09.jpg"/>
          <p:cNvPicPr>
            <a:picLocks noChangeAspect="1" noChangeArrowheads="1"/>
          </p:cNvPicPr>
          <p:nvPr/>
        </p:nvPicPr>
        <p:blipFill>
          <a:blip r:embed="rId2"/>
          <a:srcRect/>
          <a:stretch>
            <a:fillRect/>
          </a:stretch>
        </p:blipFill>
        <p:spPr bwMode="auto">
          <a:xfrm>
            <a:off x="1138992" y="2386263"/>
            <a:ext cx="2235201" cy="1676400"/>
          </a:xfrm>
          <a:prstGeom prst="rect">
            <a:avLst/>
          </a:prstGeom>
          <a:ln>
            <a:noFill/>
          </a:ln>
          <a:effectLst>
            <a:outerShdw blurRad="292100" dist="139700" dir="2700000" algn="tl" rotWithShape="0">
              <a:srgbClr val="333333">
                <a:alpha val="65000"/>
              </a:srgbClr>
            </a:outerShdw>
          </a:effectLst>
        </p:spPr>
      </p:pic>
      <p:pic>
        <p:nvPicPr>
          <p:cNvPr id="21" name="Picture 3" descr="G:\mojdehi\fe\dome1.jpg"/>
          <p:cNvPicPr>
            <a:picLocks noChangeAspect="1" noChangeArrowheads="1"/>
          </p:cNvPicPr>
          <p:nvPr/>
        </p:nvPicPr>
        <p:blipFill>
          <a:blip r:embed="rId3"/>
          <a:srcRect/>
          <a:stretch>
            <a:fillRect/>
          </a:stretch>
        </p:blipFill>
        <p:spPr bwMode="auto">
          <a:xfrm>
            <a:off x="1138989" y="509047"/>
            <a:ext cx="2667000" cy="1724816"/>
          </a:xfrm>
          <a:prstGeom prst="rect">
            <a:avLst/>
          </a:prstGeom>
          <a:ln>
            <a:noFill/>
          </a:ln>
          <a:effectLst>
            <a:outerShdw blurRad="292100" dist="139700" dir="2700000" algn="tl" rotWithShape="0">
              <a:srgbClr val="333333">
                <a:alpha val="65000"/>
              </a:srgbClr>
            </a:outerShdw>
          </a:effectLst>
        </p:spPr>
      </p:pic>
      <p:pic>
        <p:nvPicPr>
          <p:cNvPr id="22" name="Picture 4" descr="G:\mojdehi\fe\2611_0885_1_w.jpg"/>
          <p:cNvPicPr>
            <a:picLocks noChangeAspect="1" noChangeArrowheads="1"/>
          </p:cNvPicPr>
          <p:nvPr/>
        </p:nvPicPr>
        <p:blipFill>
          <a:blip r:embed="rId4"/>
          <a:srcRect/>
          <a:stretch>
            <a:fillRect/>
          </a:stretch>
        </p:blipFill>
        <p:spPr bwMode="auto">
          <a:xfrm>
            <a:off x="3958389" y="862264"/>
            <a:ext cx="4114800" cy="1318416"/>
          </a:xfrm>
          <a:prstGeom prst="rect">
            <a:avLst/>
          </a:prstGeom>
          <a:ln>
            <a:noFill/>
          </a:ln>
          <a:effectLst>
            <a:outerShdw blurRad="292100" dist="139700" dir="2700000" algn="tl" rotWithShape="0">
              <a:srgbClr val="333333">
                <a:alpha val="65000"/>
              </a:srgbClr>
            </a:outerShdw>
          </a:effectLst>
        </p:spPr>
      </p:pic>
      <p:sp>
        <p:nvSpPr>
          <p:cNvPr id="14" name="TextBox 13"/>
          <p:cNvSpPr txBox="1"/>
          <p:nvPr/>
        </p:nvSpPr>
        <p:spPr>
          <a:xfrm>
            <a:off x="4491789" y="4748466"/>
            <a:ext cx="1600200" cy="1384995"/>
          </a:xfrm>
          <a:prstGeom prst="rect">
            <a:avLst/>
          </a:prstGeom>
          <a:noFill/>
        </p:spPr>
        <p:txBody>
          <a:bodyPr wrap="square" rtlCol="0">
            <a:spAutoFit/>
          </a:bodyPr>
          <a:lstStyle/>
          <a:p>
            <a:pPr algn="justLow"/>
            <a:r>
              <a:rPr lang="fa-IR" sz="1200" dirty="0">
                <a:solidFill>
                  <a:prstClr val="white"/>
                </a:solidFill>
                <a:latin typeface="Arial" pitchFamily="34" charset="0"/>
                <a:cs typeface="B Homa" panose="00000400000000000000" pitchFamily="2" charset="-78"/>
              </a:rPr>
              <a:t>به منظور جلوگیری از ایجاد نیروی برشی و در نتیجه پارگی پارچه در محل اتصال ستون های فلزی نگهدارنده دیوار شیشه ای ، از افزایش سطح مقطح استفاده شده است. </a:t>
            </a:r>
            <a:endParaRPr lang="en-US" sz="1200" dirty="0">
              <a:solidFill>
                <a:prstClr val="white"/>
              </a:solidFill>
              <a:latin typeface="Arial" pitchFamily="34" charset="0"/>
              <a:cs typeface="B Homa" panose="00000400000000000000" pitchFamily="2" charset="-78"/>
            </a:endParaRPr>
          </a:p>
        </p:txBody>
      </p:sp>
      <p:sp>
        <p:nvSpPr>
          <p:cNvPr id="20" name="TextBox 19"/>
          <p:cNvSpPr txBox="1"/>
          <p:nvPr/>
        </p:nvSpPr>
        <p:spPr>
          <a:xfrm>
            <a:off x="5482389" y="2317272"/>
            <a:ext cx="2743200" cy="830997"/>
          </a:xfrm>
          <a:prstGeom prst="rect">
            <a:avLst/>
          </a:prstGeom>
          <a:noFill/>
        </p:spPr>
        <p:txBody>
          <a:bodyPr wrap="square" rtlCol="0">
            <a:spAutoFit/>
          </a:bodyPr>
          <a:lstStyle/>
          <a:p>
            <a:pPr algn="justLow"/>
            <a:r>
              <a:rPr lang="fa-IR" sz="1200" dirty="0">
                <a:solidFill>
                  <a:prstClr val="white"/>
                </a:solidFill>
                <a:latin typeface="Arial" pitchFamily="34" charset="0"/>
                <a:cs typeface="B Homa" panose="00000400000000000000" pitchFamily="2" charset="-78"/>
              </a:rPr>
              <a:t>جداره بیرونی گنبد :</a:t>
            </a:r>
          </a:p>
          <a:p>
            <a:pPr algn="justLow"/>
            <a:r>
              <a:rPr lang="fa-IR" sz="1200" dirty="0">
                <a:solidFill>
                  <a:prstClr val="white"/>
                </a:solidFill>
                <a:latin typeface="Arial" pitchFamily="34" charset="0"/>
                <a:cs typeface="B Homa" panose="00000400000000000000" pitchFamily="2" charset="-78"/>
              </a:rPr>
              <a:t>دیوار شیشه ای به منظور تامین بخشی از نور گنبد در پیرامون ان قرار دارد از ستون هایی فلزی برای نگهداری این دیوار استفاده می شود. </a:t>
            </a:r>
            <a:endParaRPr lang="en-US" sz="1200" dirty="0">
              <a:solidFill>
                <a:prstClr val="white"/>
              </a:solidFill>
              <a:latin typeface="Arial" pitchFamily="34" charset="0"/>
              <a:cs typeface="B Homa" panose="00000400000000000000" pitchFamily="2" charset="-78"/>
            </a:endParaRPr>
          </a:p>
        </p:txBody>
      </p:sp>
      <p:pic>
        <p:nvPicPr>
          <p:cNvPr id="23" name="Picture 22" descr="Side wall, Millennium Dome, 19th July 2003 Greenwich, London"/>
          <p:cNvPicPr>
            <a:picLocks noChangeAspect="1" noChangeArrowheads="1"/>
          </p:cNvPicPr>
          <p:nvPr/>
        </p:nvPicPr>
        <p:blipFill>
          <a:blip r:embed="rId5"/>
          <a:srcRect b="15151"/>
          <a:stretch>
            <a:fillRect/>
          </a:stretch>
        </p:blipFill>
        <p:spPr bwMode="auto">
          <a:xfrm>
            <a:off x="3501191" y="2386264"/>
            <a:ext cx="1885950" cy="2133600"/>
          </a:xfrm>
          <a:prstGeom prst="rect">
            <a:avLst/>
          </a:prstGeom>
          <a:ln>
            <a:noFill/>
          </a:ln>
          <a:effectLst>
            <a:outerShdw blurRad="292100" dist="139700" dir="2700000" algn="tl" rotWithShape="0">
              <a:srgbClr val="333333">
                <a:alpha val="65000"/>
              </a:srgbClr>
            </a:outerShdw>
          </a:effectLst>
        </p:spPr>
      </p:pic>
      <p:pic>
        <p:nvPicPr>
          <p:cNvPr id="25" name="Picture 7" descr="Side wall, Millennium Dome, 19th July 2003 Greenwich, London"/>
          <p:cNvPicPr>
            <a:picLocks noChangeAspect="1" noChangeArrowheads="1"/>
          </p:cNvPicPr>
          <p:nvPr/>
        </p:nvPicPr>
        <p:blipFill>
          <a:blip r:embed="rId6"/>
          <a:srcRect/>
          <a:stretch>
            <a:fillRect/>
          </a:stretch>
        </p:blipFill>
        <p:spPr bwMode="auto">
          <a:xfrm>
            <a:off x="6168194" y="4748463"/>
            <a:ext cx="1981199" cy="1676400"/>
          </a:xfrm>
          <a:prstGeom prst="rect">
            <a:avLst/>
          </a:prstGeom>
          <a:ln>
            <a:noFill/>
          </a:ln>
          <a:effectLst>
            <a:outerShdw blurRad="292100" dist="139700" dir="2700000" algn="tl" rotWithShape="0">
              <a:srgbClr val="333333">
                <a:alpha val="65000"/>
              </a:srgbClr>
            </a:outerShdw>
          </a:effectLst>
        </p:spPr>
      </p:pic>
      <p:pic>
        <p:nvPicPr>
          <p:cNvPr id="26" name="Picture 10" descr="G:\mojdehi\fe\millennium-dome-o2-06.jpg"/>
          <p:cNvPicPr>
            <a:picLocks noChangeAspect="1" noChangeArrowheads="1"/>
          </p:cNvPicPr>
          <p:nvPr/>
        </p:nvPicPr>
        <p:blipFill>
          <a:blip r:embed="rId7"/>
          <a:srcRect/>
          <a:stretch>
            <a:fillRect/>
          </a:stretch>
        </p:blipFill>
        <p:spPr bwMode="auto">
          <a:xfrm>
            <a:off x="5558594" y="3224463"/>
            <a:ext cx="1956141" cy="1371600"/>
          </a:xfrm>
          <a:prstGeom prst="rect">
            <a:avLst/>
          </a:prstGeom>
          <a:ln>
            <a:noFill/>
          </a:ln>
          <a:effectLst>
            <a:outerShdw blurRad="292100" dist="139700" dir="2700000" algn="tl" rotWithShape="0">
              <a:srgbClr val="333333">
                <a:alpha val="65000"/>
              </a:srgbClr>
            </a:outerShdw>
          </a:effectLst>
        </p:spPr>
      </p:pic>
      <p:pic>
        <p:nvPicPr>
          <p:cNvPr id="27" name="Picture 2" descr="G:\mojdehi\fe\2611_0166_1_W.jpg"/>
          <p:cNvPicPr>
            <a:picLocks noChangeAspect="1" noChangeArrowheads="1"/>
          </p:cNvPicPr>
          <p:nvPr/>
        </p:nvPicPr>
        <p:blipFill>
          <a:blip r:embed="rId8" cstate="print"/>
          <a:srcRect/>
          <a:stretch>
            <a:fillRect/>
          </a:stretch>
        </p:blipFill>
        <p:spPr bwMode="auto">
          <a:xfrm>
            <a:off x="1672394" y="4215063"/>
            <a:ext cx="1610047" cy="1600200"/>
          </a:xfrm>
          <a:prstGeom prst="rect">
            <a:avLst/>
          </a:prstGeom>
          <a:ln>
            <a:noFill/>
          </a:ln>
          <a:effectLst>
            <a:outerShdw blurRad="292100" dist="139700" dir="2700000" algn="tl" rotWithShape="0">
              <a:srgbClr val="333333">
                <a:alpha val="65000"/>
              </a:srgbClr>
            </a:outerShdw>
          </a:effectLst>
        </p:spPr>
      </p:pic>
      <p:pic>
        <p:nvPicPr>
          <p:cNvPr id="28" name="Picture 7" descr="G:\mojdehi\fe\millennium-dome-o2-16.jpg"/>
          <p:cNvPicPr>
            <a:picLocks noChangeAspect="1" noChangeArrowheads="1"/>
          </p:cNvPicPr>
          <p:nvPr/>
        </p:nvPicPr>
        <p:blipFill>
          <a:blip r:embed="rId9" cstate="print"/>
          <a:srcRect/>
          <a:stretch>
            <a:fillRect/>
          </a:stretch>
        </p:blipFill>
        <p:spPr bwMode="auto">
          <a:xfrm>
            <a:off x="2434393" y="5281863"/>
            <a:ext cx="1905001" cy="1066800"/>
          </a:xfrm>
          <a:prstGeom prst="rect">
            <a:avLst/>
          </a:prstGeom>
          <a:ln>
            <a:noFill/>
          </a:ln>
          <a:effectLst>
            <a:outerShdw blurRad="292100" dist="139700" dir="2700000" algn="tl" rotWithShape="0">
              <a:srgbClr val="333333">
                <a:alpha val="65000"/>
              </a:srgbClr>
            </a:outerShdw>
          </a:effectLst>
        </p:spPr>
      </p:pic>
      <p:sp>
        <p:nvSpPr>
          <p:cNvPr id="53" name="TextBox 52"/>
          <p:cNvSpPr txBox="1"/>
          <p:nvPr/>
        </p:nvSpPr>
        <p:spPr>
          <a:xfrm>
            <a:off x="-315783" y="6500454"/>
            <a:ext cx="2292977" cy="229213"/>
          </a:xfrm>
          <a:prstGeom prst="rect">
            <a:avLst/>
          </a:prstGeom>
          <a:noFill/>
        </p:spPr>
        <p:txBody>
          <a:bodyPr wrap="square" lIns="59355" tIns="29678" rIns="59355" bIns="29678" rtlCol="0">
            <a:spAutoFit/>
          </a:bodyPr>
          <a:lstStyle/>
          <a:p>
            <a:pPr algn="ctr" rtl="0"/>
            <a:r>
              <a:rPr lang="fa-IR" sz="1100" dirty="0">
                <a:solidFill>
                  <a:prstClr val="white"/>
                </a:solidFill>
                <a:cs typeface="B Homa" panose="00000400000000000000" pitchFamily="2" charset="-78"/>
              </a:rPr>
              <a:t>14</a:t>
            </a:r>
            <a:endParaRPr lang="en-US" sz="1100" dirty="0">
              <a:solidFill>
                <a:prstClr val="white"/>
              </a:solidFill>
            </a:endParaRPr>
          </a:p>
        </p:txBody>
      </p:sp>
    </p:spTree>
    <p:extLst>
      <p:ext uri="{BB962C8B-B14F-4D97-AF65-F5344CB8AC3E}">
        <p14:creationId xmlns:p14="http://schemas.microsoft.com/office/powerpoint/2010/main" val="476807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rot="5400000">
            <a:off x="1308643" y="5055269"/>
            <a:ext cx="990600" cy="1588"/>
          </a:xfrm>
          <a:prstGeom prst="line">
            <a:avLst/>
          </a:prstGeom>
          <a:ln w="28575">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1804737" y="5550569"/>
            <a:ext cx="3657600" cy="1588"/>
          </a:xfrm>
          <a:prstGeom prst="line">
            <a:avLst/>
          </a:prstGeom>
          <a:ln w="28575">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412035" y="6464360"/>
            <a:ext cx="2292977" cy="229213"/>
          </a:xfrm>
          <a:prstGeom prst="rect">
            <a:avLst/>
          </a:prstGeom>
          <a:noFill/>
        </p:spPr>
        <p:txBody>
          <a:bodyPr wrap="square" lIns="59355" tIns="29678" rIns="59355" bIns="29678" rtlCol="0">
            <a:spAutoFit/>
          </a:bodyPr>
          <a:lstStyle/>
          <a:p>
            <a:pPr algn="ctr" rtl="0"/>
            <a:r>
              <a:rPr lang="fa-IR" sz="1100" dirty="0">
                <a:solidFill>
                  <a:prstClr val="white"/>
                </a:solidFill>
                <a:cs typeface="B Homa" panose="00000400000000000000" pitchFamily="2" charset="-78"/>
              </a:rPr>
              <a:t>16</a:t>
            </a:r>
            <a:endParaRPr lang="en-US" sz="1100" dirty="0">
              <a:solidFill>
                <a:prstClr val="white"/>
              </a:solidFill>
            </a:endParaRPr>
          </a:p>
        </p:txBody>
      </p:sp>
      <p:pic>
        <p:nvPicPr>
          <p:cNvPr id="33" name="Picture 2"/>
          <p:cNvPicPr>
            <a:picLocks noChangeAspect="1" noChangeArrowheads="1"/>
          </p:cNvPicPr>
          <p:nvPr/>
        </p:nvPicPr>
        <p:blipFill>
          <a:blip r:embed="rId3"/>
          <a:srcRect l="14769"/>
          <a:stretch>
            <a:fillRect/>
          </a:stretch>
        </p:blipFill>
        <p:spPr bwMode="auto">
          <a:xfrm>
            <a:off x="1347537" y="521369"/>
            <a:ext cx="2590800" cy="194543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4" name="TextBox 33"/>
          <p:cNvSpPr txBox="1"/>
          <p:nvPr/>
        </p:nvSpPr>
        <p:spPr>
          <a:xfrm>
            <a:off x="4166937" y="826175"/>
            <a:ext cx="3962400" cy="307777"/>
          </a:xfrm>
          <a:prstGeom prst="rect">
            <a:avLst/>
          </a:prstGeom>
          <a:noFill/>
        </p:spPr>
        <p:txBody>
          <a:bodyPr wrap="square" rtlCol="0">
            <a:spAutoFit/>
          </a:bodyPr>
          <a:lstStyle/>
          <a:p>
            <a:pPr algn="justLow"/>
            <a:r>
              <a:rPr lang="fa-IR" sz="1400" dirty="0">
                <a:solidFill>
                  <a:prstClr val="white"/>
                </a:solidFill>
                <a:cs typeface="B Homa" panose="00000400000000000000" pitchFamily="2" charset="-78"/>
              </a:rPr>
              <a:t>ستونها یا به عبارتی دکل ها کامل شده و رنگ شدند.</a:t>
            </a:r>
            <a:r>
              <a:rPr lang="fa-IR" sz="1400" dirty="0">
                <a:solidFill>
                  <a:prstClr val="white"/>
                </a:solidFill>
                <a:latin typeface="Arial" pitchFamily="34" charset="0"/>
                <a:ea typeface="Times New Roman" pitchFamily="18" charset="0"/>
                <a:cs typeface="B Homa" panose="00000400000000000000" pitchFamily="2" charset="-78"/>
              </a:rPr>
              <a:t> </a:t>
            </a:r>
            <a:endParaRPr lang="en-US" sz="1400" dirty="0">
              <a:solidFill>
                <a:prstClr val="white"/>
              </a:solidFill>
            </a:endParaRPr>
          </a:p>
        </p:txBody>
      </p:sp>
      <p:pic>
        <p:nvPicPr>
          <p:cNvPr id="37" name="Picture 5"/>
          <p:cNvPicPr>
            <a:picLocks noChangeAspect="1" noChangeArrowheads="1"/>
          </p:cNvPicPr>
          <p:nvPr/>
        </p:nvPicPr>
        <p:blipFill>
          <a:blip r:embed="rId4"/>
          <a:srcRect b="7143"/>
          <a:stretch>
            <a:fillRect/>
          </a:stretch>
        </p:blipFill>
        <p:spPr bwMode="auto">
          <a:xfrm>
            <a:off x="5081339" y="1283369"/>
            <a:ext cx="2133600" cy="19812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8" name="TextBox 37"/>
          <p:cNvSpPr txBox="1"/>
          <p:nvPr/>
        </p:nvSpPr>
        <p:spPr>
          <a:xfrm>
            <a:off x="4243139" y="411417"/>
            <a:ext cx="3886201" cy="338554"/>
          </a:xfrm>
          <a:prstGeom prst="rect">
            <a:avLst/>
          </a:prstGeom>
          <a:noFill/>
        </p:spPr>
        <p:txBody>
          <a:bodyPr wrap="square" rtlCol="0">
            <a:spAutoFit/>
          </a:bodyPr>
          <a:lstStyle/>
          <a:p>
            <a:r>
              <a:rPr lang="fa-IR" sz="1600" b="1" dirty="0">
                <a:solidFill>
                  <a:prstClr val="white"/>
                </a:solidFill>
                <a:cs typeface="B Homa" panose="00000400000000000000" pitchFamily="2" charset="-78"/>
              </a:rPr>
              <a:t>مراحل ساخت:</a:t>
            </a:r>
            <a:endParaRPr lang="en-US" sz="1600" b="1" dirty="0">
              <a:solidFill>
                <a:prstClr val="white"/>
              </a:solidFill>
            </a:endParaRPr>
          </a:p>
        </p:txBody>
      </p:sp>
      <p:sp>
        <p:nvSpPr>
          <p:cNvPr id="41" name="Rectangle 40"/>
          <p:cNvSpPr/>
          <p:nvPr/>
        </p:nvSpPr>
        <p:spPr>
          <a:xfrm>
            <a:off x="4090737" y="3569375"/>
            <a:ext cx="4499810" cy="1169551"/>
          </a:xfrm>
          <a:prstGeom prst="rect">
            <a:avLst/>
          </a:prstGeom>
        </p:spPr>
        <p:txBody>
          <a:bodyPr wrap="square">
            <a:spAutoFit/>
          </a:bodyPr>
          <a:lstStyle/>
          <a:p>
            <a:r>
              <a:rPr lang="fa-IR" sz="1400" dirty="0">
                <a:solidFill>
                  <a:prstClr val="white"/>
                </a:solidFill>
                <a:latin typeface="Arial" pitchFamily="34" charset="0"/>
                <a:ea typeface="Times New Roman" pitchFamily="18" charset="0"/>
                <a:cs typeface="B Homa" panose="00000400000000000000" pitchFamily="2" charset="-78"/>
              </a:rPr>
              <a:t> بلندکردن این دکل ها با دقت فراوان انجام شد.از انتخاب جرثقیل ها گرفته تا محل اتصال بالابرها به دکل ها بگونه ای تعیین شده اند تا کمترین فشار به دکل وارد شود تا دکل به اصطلاح  </a:t>
            </a:r>
            <a:r>
              <a:rPr lang="en-US" sz="1400" dirty="0">
                <a:solidFill>
                  <a:prstClr val="white"/>
                </a:solidFill>
                <a:latin typeface="Arial" pitchFamily="34" charset="0"/>
                <a:ea typeface="Times New Roman" pitchFamily="18" charset="0"/>
              </a:rPr>
              <a:t>over stress</a:t>
            </a:r>
            <a:r>
              <a:rPr lang="fa-IR" sz="1400" dirty="0">
                <a:solidFill>
                  <a:prstClr val="white"/>
                </a:solidFill>
                <a:latin typeface="Arial" pitchFamily="34" charset="0"/>
                <a:ea typeface="Times New Roman" pitchFamily="18" charset="0"/>
                <a:cs typeface="B Homa" panose="00000400000000000000" pitchFamily="2" charset="-78"/>
              </a:rPr>
              <a:t> نشود. برای بالابردن هر دکل از دو کابل مهاربند دائمی در پشت و دو کابل بوکسل موقت در جلو استقاده شد.</a:t>
            </a:r>
            <a:r>
              <a:rPr lang="fa-IR" sz="1400" dirty="0">
                <a:solidFill>
                  <a:prstClr val="white"/>
                </a:solidFill>
                <a:cs typeface="B Homa" panose="00000400000000000000" pitchFamily="2" charset="-78"/>
              </a:rPr>
              <a:t> </a:t>
            </a:r>
          </a:p>
        </p:txBody>
      </p:sp>
      <p:pic>
        <p:nvPicPr>
          <p:cNvPr id="42" name="Picture 2"/>
          <p:cNvPicPr>
            <a:picLocks noChangeAspect="1" noChangeArrowheads="1"/>
          </p:cNvPicPr>
          <p:nvPr/>
        </p:nvPicPr>
        <p:blipFill>
          <a:blip r:embed="rId5"/>
          <a:srcRect t="-2273" r="-3500" b="47727"/>
          <a:stretch>
            <a:fillRect/>
          </a:stretch>
        </p:blipFill>
        <p:spPr bwMode="auto">
          <a:xfrm>
            <a:off x="1347536" y="2731171"/>
            <a:ext cx="2590800" cy="1828800"/>
          </a:xfrm>
          <a:prstGeom prst="rect">
            <a:avLst/>
          </a:prstGeom>
          <a:solidFill>
            <a:srgbClr val="FFFFFF">
              <a:shade val="85000"/>
            </a:srgbClr>
          </a:solidFill>
          <a:ln w="88900" cap="sq">
            <a:solidFill>
              <a:schemeClr val="bg2">
                <a:lumMod val="9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3" name="Picture 2"/>
          <p:cNvPicPr>
            <a:picLocks noChangeAspect="1" noChangeArrowheads="1"/>
          </p:cNvPicPr>
          <p:nvPr/>
        </p:nvPicPr>
        <p:blipFill>
          <a:blip r:embed="rId5"/>
          <a:srcRect t="50001" r="-3500" b="-2273"/>
          <a:stretch>
            <a:fillRect/>
          </a:stretch>
        </p:blipFill>
        <p:spPr bwMode="auto">
          <a:xfrm>
            <a:off x="2414337" y="4712371"/>
            <a:ext cx="2479304" cy="1728000"/>
          </a:xfrm>
          <a:prstGeom prst="rect">
            <a:avLst/>
          </a:prstGeom>
          <a:solidFill>
            <a:srgbClr val="FFFFFF">
              <a:shade val="85000"/>
            </a:srgbClr>
          </a:solidFill>
          <a:ln w="88900" cap="sq">
            <a:solidFill>
              <a:schemeClr val="bg2">
                <a:lumMod val="9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4" name="Picture 3"/>
          <p:cNvPicPr>
            <a:picLocks noChangeAspect="1" noChangeArrowheads="1"/>
          </p:cNvPicPr>
          <p:nvPr/>
        </p:nvPicPr>
        <p:blipFill>
          <a:blip r:embed="rId6"/>
          <a:srcRect r="3125"/>
          <a:stretch>
            <a:fillRect/>
          </a:stretch>
        </p:blipFill>
        <p:spPr bwMode="auto">
          <a:xfrm>
            <a:off x="5462337" y="4723255"/>
            <a:ext cx="2362200" cy="1741714"/>
          </a:xfrm>
          <a:prstGeom prst="rect">
            <a:avLst/>
          </a:prstGeom>
          <a:solidFill>
            <a:srgbClr val="FFFFFF">
              <a:shade val="85000"/>
            </a:srgbClr>
          </a:solidFill>
          <a:ln w="88900" cap="sq">
            <a:solidFill>
              <a:schemeClr val="bg2">
                <a:lumMod val="9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53" name="Group 52"/>
          <p:cNvGrpSpPr/>
          <p:nvPr/>
        </p:nvGrpSpPr>
        <p:grpSpPr>
          <a:xfrm>
            <a:off x="1423738" y="2807373"/>
            <a:ext cx="304800" cy="261610"/>
            <a:chOff x="2743200" y="2819400"/>
            <a:chExt cx="304800" cy="261610"/>
          </a:xfrm>
        </p:grpSpPr>
        <p:sp>
          <p:nvSpPr>
            <p:cNvPr id="45" name="TextBox 44"/>
            <p:cNvSpPr txBox="1"/>
            <p:nvPr/>
          </p:nvSpPr>
          <p:spPr>
            <a:xfrm>
              <a:off x="2743200" y="2819400"/>
              <a:ext cx="304800" cy="261610"/>
            </a:xfrm>
            <a:prstGeom prst="rect">
              <a:avLst/>
            </a:prstGeom>
            <a:noFill/>
          </p:spPr>
          <p:txBody>
            <a:bodyPr wrap="square" rtlCol="1">
              <a:spAutoFit/>
            </a:bodyPr>
            <a:lstStyle/>
            <a:p>
              <a:pPr algn="l" rtl="0"/>
              <a:r>
                <a:rPr lang="fa-IR" sz="1100" b="1" dirty="0">
                  <a:solidFill>
                    <a:prstClr val="white"/>
                  </a:solidFill>
                  <a:cs typeface="B Homa" panose="00000400000000000000" pitchFamily="2" charset="-78"/>
                </a:rPr>
                <a:t>1</a:t>
              </a:r>
            </a:p>
          </p:txBody>
        </p:sp>
        <p:sp>
          <p:nvSpPr>
            <p:cNvPr id="48" name="Oval 47"/>
            <p:cNvSpPr/>
            <p:nvPr/>
          </p:nvSpPr>
          <p:spPr>
            <a:xfrm>
              <a:off x="2743200" y="2819400"/>
              <a:ext cx="228600" cy="228600"/>
            </a:xfrm>
            <a:prstGeom prst="ellipse">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fa-IR" dirty="0">
                <a:solidFill>
                  <a:prstClr val="white"/>
                </a:solidFill>
                <a:cs typeface="B Homa" panose="00000400000000000000" pitchFamily="2" charset="-78"/>
              </a:endParaRPr>
            </a:p>
          </p:txBody>
        </p:sp>
      </p:grpSp>
      <p:grpSp>
        <p:nvGrpSpPr>
          <p:cNvPr id="52" name="Group 51"/>
          <p:cNvGrpSpPr/>
          <p:nvPr/>
        </p:nvGrpSpPr>
        <p:grpSpPr>
          <a:xfrm>
            <a:off x="5538537" y="4788575"/>
            <a:ext cx="304800" cy="261610"/>
            <a:chOff x="6477000" y="4800600"/>
            <a:chExt cx="304800" cy="261610"/>
          </a:xfrm>
        </p:grpSpPr>
        <p:sp>
          <p:nvSpPr>
            <p:cNvPr id="47" name="TextBox 46"/>
            <p:cNvSpPr txBox="1"/>
            <p:nvPr/>
          </p:nvSpPr>
          <p:spPr>
            <a:xfrm>
              <a:off x="6477000" y="4800600"/>
              <a:ext cx="304800" cy="261610"/>
            </a:xfrm>
            <a:prstGeom prst="rect">
              <a:avLst/>
            </a:prstGeom>
            <a:noFill/>
          </p:spPr>
          <p:txBody>
            <a:bodyPr wrap="square" rtlCol="1">
              <a:spAutoFit/>
            </a:bodyPr>
            <a:lstStyle/>
            <a:p>
              <a:pPr algn="l" rtl="0"/>
              <a:r>
                <a:rPr lang="fa-IR" sz="1100" b="1" dirty="0">
                  <a:solidFill>
                    <a:prstClr val="white"/>
                  </a:solidFill>
                  <a:cs typeface="B Homa" panose="00000400000000000000" pitchFamily="2" charset="-78"/>
                </a:rPr>
                <a:t>3</a:t>
              </a:r>
            </a:p>
          </p:txBody>
        </p:sp>
        <p:sp>
          <p:nvSpPr>
            <p:cNvPr id="49" name="Oval 48"/>
            <p:cNvSpPr/>
            <p:nvPr/>
          </p:nvSpPr>
          <p:spPr>
            <a:xfrm>
              <a:off x="6477000" y="4800600"/>
              <a:ext cx="228600" cy="228600"/>
            </a:xfrm>
            <a:prstGeom prst="ellipse">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fa-IR" dirty="0">
                <a:solidFill>
                  <a:prstClr val="white"/>
                </a:solidFill>
                <a:cs typeface="B Homa" panose="00000400000000000000" pitchFamily="2" charset="-78"/>
              </a:endParaRPr>
            </a:p>
          </p:txBody>
        </p:sp>
      </p:grpSp>
      <p:grpSp>
        <p:nvGrpSpPr>
          <p:cNvPr id="51" name="Group 50"/>
          <p:cNvGrpSpPr/>
          <p:nvPr/>
        </p:nvGrpSpPr>
        <p:grpSpPr>
          <a:xfrm>
            <a:off x="2531442" y="4788575"/>
            <a:ext cx="304800" cy="261610"/>
            <a:chOff x="3352800" y="4800600"/>
            <a:chExt cx="304800" cy="261610"/>
          </a:xfrm>
        </p:grpSpPr>
        <p:sp>
          <p:nvSpPr>
            <p:cNvPr id="46" name="TextBox 45"/>
            <p:cNvSpPr txBox="1"/>
            <p:nvPr/>
          </p:nvSpPr>
          <p:spPr>
            <a:xfrm>
              <a:off x="3352800" y="4800600"/>
              <a:ext cx="304800" cy="261610"/>
            </a:xfrm>
            <a:prstGeom prst="rect">
              <a:avLst/>
            </a:prstGeom>
            <a:noFill/>
          </p:spPr>
          <p:txBody>
            <a:bodyPr wrap="square" rtlCol="1">
              <a:spAutoFit/>
            </a:bodyPr>
            <a:lstStyle/>
            <a:p>
              <a:pPr algn="l" rtl="0"/>
              <a:r>
                <a:rPr lang="fa-IR" sz="1100" b="1" dirty="0">
                  <a:solidFill>
                    <a:prstClr val="white"/>
                  </a:solidFill>
                  <a:cs typeface="B Homa" panose="00000400000000000000" pitchFamily="2" charset="-78"/>
                </a:rPr>
                <a:t>2</a:t>
              </a:r>
            </a:p>
          </p:txBody>
        </p:sp>
        <p:sp>
          <p:nvSpPr>
            <p:cNvPr id="50" name="Oval 49"/>
            <p:cNvSpPr/>
            <p:nvPr/>
          </p:nvSpPr>
          <p:spPr>
            <a:xfrm>
              <a:off x="3352800" y="4800600"/>
              <a:ext cx="228600" cy="228600"/>
            </a:xfrm>
            <a:prstGeom prst="ellipse">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fa-IR" dirty="0">
                <a:solidFill>
                  <a:prstClr val="white"/>
                </a:solidFill>
                <a:cs typeface="B Homa" panose="00000400000000000000" pitchFamily="2" charset="-78"/>
              </a:endParaRPr>
            </a:p>
          </p:txBody>
        </p:sp>
      </p:grpSp>
    </p:spTree>
    <p:extLst>
      <p:ext uri="{BB962C8B-B14F-4D97-AF65-F5344CB8AC3E}">
        <p14:creationId xmlns:p14="http://schemas.microsoft.com/office/powerpoint/2010/main" val="35339159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581407" y="914399"/>
            <a:ext cx="3886201" cy="338554"/>
          </a:xfrm>
          <a:prstGeom prst="rect">
            <a:avLst/>
          </a:prstGeom>
          <a:noFill/>
        </p:spPr>
        <p:txBody>
          <a:bodyPr wrap="square" rtlCol="0">
            <a:spAutoFit/>
          </a:bodyPr>
          <a:lstStyle/>
          <a:p>
            <a:r>
              <a:rPr lang="fa-IR" sz="1600" b="1" dirty="0">
                <a:solidFill>
                  <a:prstClr val="white"/>
                </a:solidFill>
                <a:cs typeface="B Homa" panose="00000400000000000000" pitchFamily="2" charset="-78"/>
              </a:rPr>
              <a:t>فهرست:</a:t>
            </a:r>
            <a:endParaRPr lang="en-US" sz="1600" b="1" dirty="0">
              <a:solidFill>
                <a:prstClr val="white"/>
              </a:solidFill>
            </a:endParaRPr>
          </a:p>
        </p:txBody>
      </p:sp>
      <p:sp>
        <p:nvSpPr>
          <p:cNvPr id="47" name="TextBox 46"/>
          <p:cNvSpPr txBox="1"/>
          <p:nvPr/>
        </p:nvSpPr>
        <p:spPr>
          <a:xfrm>
            <a:off x="4539919" y="2362203"/>
            <a:ext cx="381000" cy="307777"/>
          </a:xfrm>
          <a:prstGeom prst="rect">
            <a:avLst/>
          </a:prstGeom>
          <a:noFill/>
        </p:spPr>
        <p:txBody>
          <a:bodyPr wrap="square" rtlCol="1">
            <a:spAutoFit/>
          </a:bodyPr>
          <a:lstStyle/>
          <a:p>
            <a:pPr algn="l" rtl="0"/>
            <a:r>
              <a:rPr lang="fa-IR" sz="1400" b="1" dirty="0">
                <a:solidFill>
                  <a:prstClr val="white"/>
                </a:solidFill>
                <a:cs typeface="B Homa" panose="00000400000000000000" pitchFamily="2" charset="-78"/>
              </a:rPr>
              <a:t>1</a:t>
            </a:r>
          </a:p>
        </p:txBody>
      </p:sp>
      <p:sp>
        <p:nvSpPr>
          <p:cNvPr id="48" name="TextBox 47"/>
          <p:cNvSpPr txBox="1"/>
          <p:nvPr/>
        </p:nvSpPr>
        <p:spPr>
          <a:xfrm>
            <a:off x="4539919" y="3121225"/>
            <a:ext cx="381000" cy="307777"/>
          </a:xfrm>
          <a:prstGeom prst="rect">
            <a:avLst/>
          </a:prstGeom>
          <a:noFill/>
        </p:spPr>
        <p:txBody>
          <a:bodyPr wrap="square" rtlCol="1">
            <a:spAutoFit/>
          </a:bodyPr>
          <a:lstStyle/>
          <a:p>
            <a:pPr algn="l" rtl="0"/>
            <a:r>
              <a:rPr lang="fa-IR" sz="1400" b="1" dirty="0">
                <a:solidFill>
                  <a:prstClr val="white"/>
                </a:solidFill>
                <a:cs typeface="B Homa" panose="00000400000000000000" pitchFamily="2" charset="-78"/>
              </a:rPr>
              <a:t>5</a:t>
            </a:r>
          </a:p>
        </p:txBody>
      </p:sp>
      <p:sp>
        <p:nvSpPr>
          <p:cNvPr id="49" name="TextBox 48"/>
          <p:cNvSpPr txBox="1"/>
          <p:nvPr/>
        </p:nvSpPr>
        <p:spPr>
          <a:xfrm>
            <a:off x="4539919" y="3502225"/>
            <a:ext cx="381000" cy="307777"/>
          </a:xfrm>
          <a:prstGeom prst="rect">
            <a:avLst/>
          </a:prstGeom>
          <a:noFill/>
        </p:spPr>
        <p:txBody>
          <a:bodyPr wrap="square" rtlCol="1">
            <a:spAutoFit/>
          </a:bodyPr>
          <a:lstStyle/>
          <a:p>
            <a:pPr algn="l" rtl="0"/>
            <a:r>
              <a:rPr lang="fa-IR" sz="1400" b="1" dirty="0">
                <a:solidFill>
                  <a:prstClr val="white"/>
                </a:solidFill>
                <a:cs typeface="B Homa" panose="00000400000000000000" pitchFamily="2" charset="-78"/>
              </a:rPr>
              <a:t>6</a:t>
            </a:r>
          </a:p>
        </p:txBody>
      </p:sp>
      <p:sp>
        <p:nvSpPr>
          <p:cNvPr id="50" name="TextBox 49"/>
          <p:cNvSpPr txBox="1"/>
          <p:nvPr/>
        </p:nvSpPr>
        <p:spPr>
          <a:xfrm>
            <a:off x="4539919" y="3883225"/>
            <a:ext cx="381000" cy="307777"/>
          </a:xfrm>
          <a:prstGeom prst="rect">
            <a:avLst/>
          </a:prstGeom>
          <a:noFill/>
        </p:spPr>
        <p:txBody>
          <a:bodyPr wrap="square" rtlCol="1">
            <a:spAutoFit/>
          </a:bodyPr>
          <a:lstStyle/>
          <a:p>
            <a:pPr algn="l" rtl="0"/>
            <a:r>
              <a:rPr lang="fa-IR" sz="1400" b="1" dirty="0">
                <a:solidFill>
                  <a:prstClr val="white"/>
                </a:solidFill>
                <a:cs typeface="B Homa" panose="00000400000000000000" pitchFamily="2" charset="-78"/>
              </a:rPr>
              <a:t>15</a:t>
            </a:r>
          </a:p>
        </p:txBody>
      </p:sp>
      <p:sp>
        <p:nvSpPr>
          <p:cNvPr id="51" name="TextBox 50"/>
          <p:cNvSpPr txBox="1"/>
          <p:nvPr/>
        </p:nvSpPr>
        <p:spPr>
          <a:xfrm>
            <a:off x="4539919" y="4188024"/>
            <a:ext cx="381000" cy="307777"/>
          </a:xfrm>
          <a:prstGeom prst="rect">
            <a:avLst/>
          </a:prstGeom>
          <a:noFill/>
        </p:spPr>
        <p:txBody>
          <a:bodyPr wrap="square" rtlCol="1">
            <a:spAutoFit/>
          </a:bodyPr>
          <a:lstStyle/>
          <a:p>
            <a:pPr algn="l" rtl="0"/>
            <a:r>
              <a:rPr lang="fa-IR" sz="1400" b="1" dirty="0">
                <a:solidFill>
                  <a:prstClr val="white"/>
                </a:solidFill>
                <a:cs typeface="B Homa" panose="00000400000000000000" pitchFamily="2" charset="-78"/>
              </a:rPr>
              <a:t>16</a:t>
            </a:r>
          </a:p>
        </p:txBody>
      </p:sp>
      <p:sp>
        <p:nvSpPr>
          <p:cNvPr id="62" name="Rectangle 61"/>
          <p:cNvSpPr/>
          <p:nvPr/>
        </p:nvSpPr>
        <p:spPr>
          <a:xfrm>
            <a:off x="6096005" y="2743203"/>
            <a:ext cx="1439818" cy="307777"/>
          </a:xfrm>
          <a:prstGeom prst="rect">
            <a:avLst/>
          </a:prstGeom>
        </p:spPr>
        <p:txBody>
          <a:bodyPr wrap="none">
            <a:spAutoFit/>
          </a:bodyPr>
          <a:lstStyle/>
          <a:p>
            <a:pPr algn="l" rtl="0"/>
            <a:r>
              <a:rPr lang="fa-IR" sz="1400" b="1" dirty="0">
                <a:solidFill>
                  <a:prstClr val="white"/>
                </a:solidFill>
                <a:cs typeface="B Homa" panose="00000400000000000000" pitchFamily="2" charset="-78"/>
              </a:rPr>
              <a:t>طرح اولیه و نقشه ها</a:t>
            </a:r>
            <a:endParaRPr lang="en-US" sz="1400" b="1" dirty="0">
              <a:solidFill>
                <a:prstClr val="white"/>
              </a:solidFill>
            </a:endParaRPr>
          </a:p>
        </p:txBody>
      </p:sp>
      <p:sp>
        <p:nvSpPr>
          <p:cNvPr id="64" name="TextBox 63"/>
          <p:cNvSpPr txBox="1"/>
          <p:nvPr/>
        </p:nvSpPr>
        <p:spPr>
          <a:xfrm>
            <a:off x="4539919" y="2740226"/>
            <a:ext cx="381000" cy="307777"/>
          </a:xfrm>
          <a:prstGeom prst="rect">
            <a:avLst/>
          </a:prstGeom>
          <a:noFill/>
        </p:spPr>
        <p:txBody>
          <a:bodyPr wrap="square" rtlCol="1">
            <a:spAutoFit/>
          </a:bodyPr>
          <a:lstStyle/>
          <a:p>
            <a:pPr algn="l" rtl="0"/>
            <a:r>
              <a:rPr lang="fa-IR" sz="1400" b="1" dirty="0">
                <a:solidFill>
                  <a:prstClr val="white"/>
                </a:solidFill>
                <a:cs typeface="B Homa" panose="00000400000000000000" pitchFamily="2" charset="-78"/>
              </a:rPr>
              <a:t>4</a:t>
            </a:r>
          </a:p>
        </p:txBody>
      </p:sp>
      <p:grpSp>
        <p:nvGrpSpPr>
          <p:cNvPr id="54" name="Group 53"/>
          <p:cNvGrpSpPr/>
          <p:nvPr/>
        </p:nvGrpSpPr>
        <p:grpSpPr>
          <a:xfrm>
            <a:off x="5791200" y="2362200"/>
            <a:ext cx="1882811" cy="2895600"/>
            <a:chOff x="7696200" y="2209800"/>
            <a:chExt cx="1882811" cy="2895600"/>
          </a:xfrm>
        </p:grpSpPr>
        <p:grpSp>
          <p:nvGrpSpPr>
            <p:cNvPr id="46" name="Group 45"/>
            <p:cNvGrpSpPr/>
            <p:nvPr/>
          </p:nvGrpSpPr>
          <p:grpSpPr>
            <a:xfrm>
              <a:off x="7696200" y="2209800"/>
              <a:ext cx="1882811" cy="2895600"/>
              <a:chOff x="7105469" y="2590800"/>
              <a:chExt cx="1882811" cy="2895600"/>
            </a:xfrm>
          </p:grpSpPr>
          <p:sp>
            <p:nvSpPr>
              <p:cNvPr id="7" name="Rectangle 6"/>
              <p:cNvSpPr/>
              <p:nvPr/>
            </p:nvSpPr>
            <p:spPr>
              <a:xfrm>
                <a:off x="7910374" y="2590800"/>
                <a:ext cx="973343" cy="307777"/>
              </a:xfrm>
              <a:prstGeom prst="rect">
                <a:avLst/>
              </a:prstGeom>
            </p:spPr>
            <p:txBody>
              <a:bodyPr wrap="none">
                <a:spAutoFit/>
              </a:bodyPr>
              <a:lstStyle/>
              <a:p>
                <a:pPr algn="l" rtl="0"/>
                <a:r>
                  <a:rPr lang="fa-IR" sz="1400" b="1" dirty="0">
                    <a:solidFill>
                      <a:prstClr val="white"/>
                    </a:solidFill>
                    <a:cs typeface="B Homa" panose="00000400000000000000" pitchFamily="2" charset="-78"/>
                  </a:rPr>
                  <a:t>معرفی پروژه</a:t>
                </a:r>
                <a:endParaRPr lang="en-US" sz="1400" b="1" dirty="0">
                  <a:solidFill>
                    <a:prstClr val="white"/>
                  </a:solidFill>
                </a:endParaRPr>
              </a:p>
            </p:txBody>
          </p:sp>
          <p:sp>
            <p:nvSpPr>
              <p:cNvPr id="8" name="Rectangle 7"/>
              <p:cNvSpPr/>
              <p:nvPr/>
            </p:nvSpPr>
            <p:spPr>
              <a:xfrm>
                <a:off x="7105469" y="3345629"/>
                <a:ext cx="1756582" cy="307777"/>
              </a:xfrm>
              <a:prstGeom prst="rect">
                <a:avLst/>
              </a:prstGeom>
            </p:spPr>
            <p:txBody>
              <a:bodyPr wrap="square">
                <a:spAutoFit/>
              </a:bodyPr>
              <a:lstStyle/>
              <a:p>
                <a:r>
                  <a:rPr lang="fa-IR" sz="1400" b="1" dirty="0">
                    <a:solidFill>
                      <a:prstClr val="white"/>
                    </a:solidFill>
                    <a:cs typeface="B Homa" panose="00000400000000000000" pitchFamily="2" charset="-78"/>
                  </a:rPr>
                  <a:t> معرفی سازه های چا</a:t>
                </a:r>
                <a:r>
                  <a:rPr lang="en-US" sz="1400" b="1" dirty="0">
                    <a:solidFill>
                      <a:prstClr val="white"/>
                    </a:solidFill>
                  </a:rPr>
                  <a:t> </a:t>
                </a:r>
                <a:r>
                  <a:rPr lang="fa-IR" sz="1400" b="1" dirty="0">
                    <a:solidFill>
                      <a:prstClr val="white"/>
                    </a:solidFill>
                    <a:cs typeface="B Homa" panose="00000400000000000000" pitchFamily="2" charset="-78"/>
                  </a:rPr>
                  <a:t>دری</a:t>
                </a:r>
                <a:endParaRPr lang="en-US" sz="1400" b="1" dirty="0">
                  <a:solidFill>
                    <a:prstClr val="white"/>
                  </a:solidFill>
                </a:endParaRPr>
              </a:p>
            </p:txBody>
          </p:sp>
          <p:sp>
            <p:nvSpPr>
              <p:cNvPr id="10" name="Rectangle 9"/>
              <p:cNvSpPr/>
              <p:nvPr/>
            </p:nvSpPr>
            <p:spPr>
              <a:xfrm>
                <a:off x="7269540" y="3730823"/>
                <a:ext cx="1718740" cy="307777"/>
              </a:xfrm>
              <a:prstGeom prst="rect">
                <a:avLst/>
              </a:prstGeom>
            </p:spPr>
            <p:txBody>
              <a:bodyPr wrap="none">
                <a:spAutoFit/>
              </a:bodyPr>
              <a:lstStyle/>
              <a:p>
                <a:pPr algn="l" rtl="0"/>
                <a:r>
                  <a:rPr lang="fa-IR" sz="1400" b="1" dirty="0">
                    <a:solidFill>
                      <a:prstClr val="white"/>
                    </a:solidFill>
                    <a:latin typeface="Arial" pitchFamily="34" charset="0"/>
                    <a:ea typeface="Times New Roman" pitchFamily="18" charset="0"/>
                    <a:cs typeface="B Homa" panose="00000400000000000000" pitchFamily="2" charset="-78"/>
                  </a:rPr>
                  <a:t>معرفی سازه گنبد ملنیوم</a:t>
                </a:r>
                <a:endParaRPr lang="en-US" sz="1400" b="1" dirty="0">
                  <a:solidFill>
                    <a:prstClr val="white"/>
                  </a:solidFill>
                </a:endParaRPr>
              </a:p>
            </p:txBody>
          </p:sp>
          <p:sp>
            <p:nvSpPr>
              <p:cNvPr id="12" name="Rectangle 11"/>
              <p:cNvSpPr/>
              <p:nvPr/>
            </p:nvSpPr>
            <p:spPr>
              <a:xfrm>
                <a:off x="7895946" y="4443207"/>
                <a:ext cx="1017010" cy="307777"/>
              </a:xfrm>
              <a:prstGeom prst="rect">
                <a:avLst/>
              </a:prstGeom>
            </p:spPr>
            <p:txBody>
              <a:bodyPr wrap="square">
                <a:spAutoFit/>
              </a:bodyPr>
              <a:lstStyle/>
              <a:p>
                <a:pPr algn="l" rtl="0"/>
                <a:r>
                  <a:rPr lang="fa-IR" sz="1400" b="1" dirty="0">
                    <a:solidFill>
                      <a:prstClr val="white"/>
                    </a:solidFill>
                    <a:cs typeface="B Homa" panose="00000400000000000000" pitchFamily="2" charset="-78"/>
                  </a:rPr>
                  <a:t>مراحل ساخت</a:t>
                </a:r>
              </a:p>
            </p:txBody>
          </p:sp>
          <p:sp>
            <p:nvSpPr>
              <p:cNvPr id="13" name="Rectangle 12"/>
              <p:cNvSpPr/>
              <p:nvPr/>
            </p:nvSpPr>
            <p:spPr>
              <a:xfrm>
                <a:off x="8327154" y="5178623"/>
                <a:ext cx="580608" cy="307777"/>
              </a:xfrm>
              <a:prstGeom prst="rect">
                <a:avLst/>
              </a:prstGeom>
            </p:spPr>
            <p:txBody>
              <a:bodyPr wrap="none">
                <a:spAutoFit/>
              </a:bodyPr>
              <a:lstStyle/>
              <a:p>
                <a:pPr algn="l" rtl="0"/>
                <a:r>
                  <a:rPr lang="fa-IR" sz="1400" b="1" dirty="0">
                    <a:solidFill>
                      <a:prstClr val="white"/>
                    </a:solidFill>
                    <a:cs typeface="B Homa" panose="00000400000000000000" pitchFamily="2" charset="-78"/>
                  </a:rPr>
                  <a:t>منابع </a:t>
                </a:r>
                <a:endParaRPr lang="en-US" sz="1400" b="1" dirty="0">
                  <a:solidFill>
                    <a:prstClr val="white"/>
                  </a:solidFill>
                </a:endParaRPr>
              </a:p>
            </p:txBody>
          </p:sp>
        </p:grpSp>
        <p:sp>
          <p:nvSpPr>
            <p:cNvPr id="53" name="Rectangle 52"/>
            <p:cNvSpPr/>
            <p:nvPr/>
          </p:nvSpPr>
          <p:spPr>
            <a:xfrm>
              <a:off x="8642166" y="4416623"/>
              <a:ext cx="806631" cy="307777"/>
            </a:xfrm>
            <a:prstGeom prst="rect">
              <a:avLst/>
            </a:prstGeom>
          </p:spPr>
          <p:txBody>
            <a:bodyPr wrap="none">
              <a:spAutoFit/>
            </a:bodyPr>
            <a:lstStyle/>
            <a:p>
              <a:pPr rtl="0"/>
              <a:r>
                <a:rPr lang="fa-IR" sz="1400" b="1" dirty="0">
                  <a:solidFill>
                    <a:prstClr val="white"/>
                  </a:solidFill>
                  <a:cs typeface="B Homa" panose="00000400000000000000" pitchFamily="2" charset="-78"/>
                </a:rPr>
                <a:t>تصاویر بنا</a:t>
              </a:r>
            </a:p>
          </p:txBody>
        </p:sp>
      </p:grpSp>
      <p:sp>
        <p:nvSpPr>
          <p:cNvPr id="55" name="TextBox 54"/>
          <p:cNvSpPr txBox="1"/>
          <p:nvPr/>
        </p:nvSpPr>
        <p:spPr>
          <a:xfrm>
            <a:off x="4539919" y="4495802"/>
            <a:ext cx="381000" cy="307777"/>
          </a:xfrm>
          <a:prstGeom prst="rect">
            <a:avLst/>
          </a:prstGeom>
          <a:noFill/>
        </p:spPr>
        <p:txBody>
          <a:bodyPr wrap="square" rtlCol="1">
            <a:spAutoFit/>
          </a:bodyPr>
          <a:lstStyle/>
          <a:p>
            <a:pPr algn="l" rtl="0"/>
            <a:r>
              <a:rPr lang="fa-IR" sz="1400" b="1" dirty="0">
                <a:solidFill>
                  <a:prstClr val="white"/>
                </a:solidFill>
                <a:cs typeface="B Homa" panose="00000400000000000000" pitchFamily="2" charset="-78"/>
              </a:rPr>
              <a:t>21</a:t>
            </a:r>
          </a:p>
        </p:txBody>
      </p:sp>
      <p:sp>
        <p:nvSpPr>
          <p:cNvPr id="52" name="TextBox 51"/>
          <p:cNvSpPr txBox="1"/>
          <p:nvPr/>
        </p:nvSpPr>
        <p:spPr>
          <a:xfrm>
            <a:off x="5955270" y="3870218"/>
            <a:ext cx="1512337" cy="307777"/>
          </a:xfrm>
          <a:prstGeom prst="rect">
            <a:avLst/>
          </a:prstGeom>
          <a:noFill/>
        </p:spPr>
        <p:txBody>
          <a:bodyPr wrap="square" rtlCol="0">
            <a:spAutoFit/>
          </a:bodyPr>
          <a:lstStyle/>
          <a:p>
            <a:r>
              <a:rPr lang="fa-IR" sz="1400" b="1" dirty="0">
                <a:solidFill>
                  <a:prstClr val="white"/>
                </a:solidFill>
                <a:cs typeface="B Homa" panose="00000400000000000000" pitchFamily="2" charset="-78"/>
              </a:rPr>
              <a:t>نمودار نحوه توزیع بار</a:t>
            </a:r>
            <a:endParaRPr lang="en-US" sz="1400" b="1" dirty="0">
              <a:solidFill>
                <a:prstClr val="white"/>
              </a:solidFill>
            </a:endParaRPr>
          </a:p>
        </p:txBody>
      </p:sp>
      <p:sp>
        <p:nvSpPr>
          <p:cNvPr id="56" name="TextBox 55"/>
          <p:cNvSpPr txBox="1"/>
          <p:nvPr/>
        </p:nvSpPr>
        <p:spPr>
          <a:xfrm>
            <a:off x="4539919" y="4950024"/>
            <a:ext cx="381000" cy="307777"/>
          </a:xfrm>
          <a:prstGeom prst="rect">
            <a:avLst/>
          </a:prstGeom>
          <a:noFill/>
        </p:spPr>
        <p:txBody>
          <a:bodyPr wrap="square" rtlCol="1">
            <a:spAutoFit/>
          </a:bodyPr>
          <a:lstStyle/>
          <a:p>
            <a:pPr algn="l" rtl="0"/>
            <a:r>
              <a:rPr lang="fa-IR" sz="1400" b="1" dirty="0">
                <a:solidFill>
                  <a:prstClr val="white"/>
                </a:solidFill>
                <a:cs typeface="B Homa" panose="00000400000000000000" pitchFamily="2" charset="-78"/>
              </a:rPr>
              <a:t>27</a:t>
            </a:r>
          </a:p>
        </p:txBody>
      </p:sp>
    </p:spTree>
    <p:extLst>
      <p:ext uri="{BB962C8B-B14F-4D97-AF65-F5344CB8AC3E}">
        <p14:creationId xmlns:p14="http://schemas.microsoft.com/office/powerpoint/2010/main" val="2204851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1"/>
          <p:cNvSpPr>
            <a:spLocks noChangeArrowheads="1"/>
          </p:cNvSpPr>
          <p:nvPr/>
        </p:nvSpPr>
        <p:spPr bwMode="auto">
          <a:xfrm>
            <a:off x="806117" y="3702056"/>
            <a:ext cx="8185490"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Low" defTabSz="914390" fontAlgn="base">
              <a:spcBef>
                <a:spcPct val="0"/>
              </a:spcBef>
              <a:spcAft>
                <a:spcPct val="0"/>
              </a:spcAft>
            </a:pPr>
            <a:r>
              <a:rPr lang="fa-IR" sz="1400" dirty="0">
                <a:solidFill>
                  <a:prstClr val="white"/>
                </a:solidFill>
                <a:latin typeface="Arial" pitchFamily="34" charset="0"/>
                <a:cs typeface="B Homa" panose="00000400000000000000" pitchFamily="2" charset="-78"/>
              </a:rPr>
              <a:t>اتصال دكل بر روی اين 4پايه بر روی بولبورينگی قرار می گيرد كه به دكل اجازه دوران جزئی حول محور عمودی می دهد. اين دوران در مرحله بارگذاری نا متقارن دكل (توسط كابل های مهاربند) به دكل اجازه رگلا‍ژ شدن می دهد.</a:t>
            </a:r>
          </a:p>
        </p:txBody>
      </p:sp>
      <p:pic>
        <p:nvPicPr>
          <p:cNvPr id="10" name="Picture 2"/>
          <p:cNvPicPr>
            <a:picLocks noChangeAspect="1" noChangeArrowheads="1"/>
          </p:cNvPicPr>
          <p:nvPr/>
        </p:nvPicPr>
        <p:blipFill>
          <a:blip r:embed="rId2" cstate="print">
            <a:lum bright="20000" contrast="20000"/>
          </a:blip>
          <a:srcRect/>
          <a:stretch>
            <a:fillRect/>
          </a:stretch>
        </p:blipFill>
        <p:spPr bwMode="auto">
          <a:xfrm>
            <a:off x="1093081" y="723594"/>
            <a:ext cx="1802525" cy="21336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0" name="TextBox 39"/>
          <p:cNvSpPr txBox="1"/>
          <p:nvPr/>
        </p:nvSpPr>
        <p:spPr>
          <a:xfrm>
            <a:off x="526428" y="6476391"/>
            <a:ext cx="2292977" cy="229213"/>
          </a:xfrm>
          <a:prstGeom prst="rect">
            <a:avLst/>
          </a:prstGeom>
          <a:noFill/>
        </p:spPr>
        <p:txBody>
          <a:bodyPr wrap="square" lIns="59355" tIns="29678" rIns="59355" bIns="29678" rtlCol="0">
            <a:spAutoFit/>
          </a:bodyPr>
          <a:lstStyle/>
          <a:p>
            <a:pPr algn="ctr" rtl="0"/>
            <a:r>
              <a:rPr lang="fa-IR" sz="1100" dirty="0">
                <a:solidFill>
                  <a:prstClr val="white"/>
                </a:solidFill>
                <a:cs typeface="B Homa" panose="00000400000000000000" pitchFamily="2" charset="-78"/>
              </a:rPr>
              <a:t>17</a:t>
            </a:r>
            <a:endParaRPr lang="en-US" sz="1100" dirty="0">
              <a:solidFill>
                <a:prstClr val="white"/>
              </a:solidFill>
            </a:endParaRPr>
          </a:p>
        </p:txBody>
      </p:sp>
      <p:pic>
        <p:nvPicPr>
          <p:cNvPr id="1026" name="Picture 2" descr="G:\tarahi fani\mojdehi\fe\2611_0208_1_W.jpg"/>
          <p:cNvPicPr>
            <a:picLocks noChangeAspect="1" noChangeArrowheads="1"/>
          </p:cNvPicPr>
          <p:nvPr/>
        </p:nvPicPr>
        <p:blipFill>
          <a:blip r:embed="rId3"/>
          <a:srcRect/>
          <a:stretch>
            <a:fillRect/>
          </a:stretch>
        </p:blipFill>
        <p:spPr bwMode="auto">
          <a:xfrm>
            <a:off x="4191002" y="1333196"/>
            <a:ext cx="2286000" cy="228949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3" name="Rectangle 42"/>
          <p:cNvSpPr/>
          <p:nvPr/>
        </p:nvSpPr>
        <p:spPr>
          <a:xfrm>
            <a:off x="3513221" y="609605"/>
            <a:ext cx="5478381" cy="523220"/>
          </a:xfrm>
          <a:prstGeom prst="rect">
            <a:avLst/>
          </a:prstGeom>
        </p:spPr>
        <p:txBody>
          <a:bodyPr wrap="square">
            <a:spAutoFit/>
          </a:bodyPr>
          <a:lstStyle/>
          <a:p>
            <a:pPr algn="justLow" fontAlgn="base">
              <a:spcBef>
                <a:spcPct val="0"/>
              </a:spcBef>
              <a:spcAft>
                <a:spcPct val="0"/>
              </a:spcAft>
            </a:pPr>
            <a:r>
              <a:rPr lang="fa-IR" sz="1400" dirty="0">
                <a:solidFill>
                  <a:prstClr val="white"/>
                </a:solidFill>
                <a:latin typeface="Arial" pitchFamily="34" charset="0"/>
                <a:ea typeface="Times New Roman" pitchFamily="18" charset="0"/>
                <a:cs typeface="B Homa" panose="00000400000000000000" pitchFamily="2" charset="-78"/>
              </a:rPr>
              <a:t>12 دكل اصلی بعد از بلند شدن بر روی 4 پايه هايی كه از لوله های فولادی توخالی با ضخامت زياد هستند ،قرار می گيرند .</a:t>
            </a:r>
          </a:p>
        </p:txBody>
      </p:sp>
      <p:pic>
        <p:nvPicPr>
          <p:cNvPr id="45" name="Picture 5" descr="E:\memari\Millennium dome\A023-00413_Construction_of_roof_structure_of_Millennium_Dome_Greenwich_London_UK_1999.jpg"/>
          <p:cNvPicPr>
            <a:picLocks noChangeAspect="1" noChangeArrowheads="1"/>
          </p:cNvPicPr>
          <p:nvPr/>
        </p:nvPicPr>
        <p:blipFill>
          <a:blip r:embed="rId4"/>
          <a:srcRect/>
          <a:stretch>
            <a:fillRect/>
          </a:stretch>
        </p:blipFill>
        <p:spPr bwMode="auto">
          <a:xfrm>
            <a:off x="1371124" y="4304994"/>
            <a:ext cx="1947512" cy="2057400"/>
          </a:xfrm>
          <a:prstGeom prst="rect">
            <a:avLst/>
          </a:prstGeom>
          <a:ln>
            <a:noFill/>
          </a:ln>
          <a:effectLst>
            <a:outerShdw blurRad="292100" dist="139700" dir="2700000" algn="tl" rotWithShape="0">
              <a:srgbClr val="333333">
                <a:alpha val="65000"/>
              </a:srgbClr>
            </a:outerShdw>
            <a:softEdge rad="127000"/>
          </a:effectLst>
        </p:spPr>
      </p:pic>
      <p:pic>
        <p:nvPicPr>
          <p:cNvPr id="1027" name="Picture 3" descr="G:\tarahi fani\mojdehi\fe\2611_0921_1_W.jpg"/>
          <p:cNvPicPr>
            <a:picLocks noChangeAspect="1" noChangeArrowheads="1"/>
          </p:cNvPicPr>
          <p:nvPr/>
        </p:nvPicPr>
        <p:blipFill>
          <a:blip r:embed="rId5"/>
          <a:srcRect l="6867" t="15998" r="5580" b="9347"/>
          <a:stretch>
            <a:fillRect/>
          </a:stretch>
        </p:blipFill>
        <p:spPr bwMode="auto">
          <a:xfrm>
            <a:off x="3657604" y="4304996"/>
            <a:ext cx="3886201" cy="2133600"/>
          </a:xfrm>
          <a:prstGeom prst="rect">
            <a:avLst/>
          </a:prstGeom>
          <a:ln>
            <a:noFill/>
          </a:ln>
          <a:effectLst>
            <a:softEdge rad="112500"/>
          </a:effectLst>
        </p:spPr>
      </p:pic>
    </p:spTree>
    <p:extLst>
      <p:ext uri="{BB962C8B-B14F-4D97-AF65-F5344CB8AC3E}">
        <p14:creationId xmlns:p14="http://schemas.microsoft.com/office/powerpoint/2010/main" val="39491666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Picture 2"/>
          <p:cNvPicPr>
            <a:picLocks noChangeAspect="1" noChangeArrowheads="1"/>
          </p:cNvPicPr>
          <p:nvPr/>
        </p:nvPicPr>
        <p:blipFill>
          <a:blip r:embed="rId2"/>
          <a:srcRect/>
          <a:stretch>
            <a:fillRect/>
          </a:stretch>
        </p:blipFill>
        <p:spPr bwMode="auto">
          <a:xfrm>
            <a:off x="1179095" y="3541300"/>
            <a:ext cx="3048000" cy="1989221"/>
          </a:xfrm>
          <a:prstGeom prst="rect">
            <a:avLst/>
          </a:prstGeom>
          <a:noFill/>
          <a:ln w="9525">
            <a:noFill/>
            <a:miter lim="800000"/>
            <a:headEnd/>
            <a:tailEnd/>
          </a:ln>
          <a:effectLst/>
        </p:spPr>
      </p:pic>
      <p:sp>
        <p:nvSpPr>
          <p:cNvPr id="7" name="Rectangle 1"/>
          <p:cNvSpPr>
            <a:spLocks noChangeArrowheads="1"/>
          </p:cNvSpPr>
          <p:nvPr/>
        </p:nvSpPr>
        <p:spPr bwMode="auto">
          <a:xfrm>
            <a:off x="3922295" y="391050"/>
            <a:ext cx="4920916" cy="28931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Low" defTabSz="914390" fontAlgn="base">
              <a:spcBef>
                <a:spcPct val="0"/>
              </a:spcBef>
              <a:spcAft>
                <a:spcPct val="0"/>
              </a:spcAft>
            </a:pPr>
            <a:r>
              <a:rPr lang="fa-IR" sz="1400" dirty="0">
                <a:solidFill>
                  <a:prstClr val="white"/>
                </a:solidFill>
                <a:latin typeface="Arial" pitchFamily="34" charset="0"/>
                <a:ea typeface="Times New Roman" pitchFamily="18" charset="0"/>
                <a:cs typeface="B Homa" panose="00000400000000000000" pitchFamily="2" charset="-78"/>
              </a:rPr>
              <a:t>حلقه مرکزی پس ازبالابردن دکل ها توسط جرثقیل بالا برده شد .</a:t>
            </a:r>
            <a:endParaRPr lang="en-US" sz="1400" dirty="0">
              <a:solidFill>
                <a:prstClr val="white"/>
              </a:solidFill>
              <a:latin typeface="Arial" pitchFamily="34" charset="0"/>
              <a:cs typeface="B Homa" panose="00000400000000000000" pitchFamily="2" charset="-78"/>
            </a:endParaRPr>
          </a:p>
          <a:p>
            <a:pPr algn="justLow" defTabSz="914390" eaLnBrk="0" fontAlgn="base" hangingPunct="0">
              <a:spcBef>
                <a:spcPct val="0"/>
              </a:spcBef>
              <a:spcAft>
                <a:spcPct val="0"/>
              </a:spcAft>
            </a:pPr>
            <a:r>
              <a:rPr lang="fa-IR" sz="1400" dirty="0">
                <a:solidFill>
                  <a:prstClr val="white"/>
                </a:solidFill>
                <a:latin typeface="Arial" pitchFamily="34" charset="0"/>
                <a:ea typeface="Times New Roman" pitchFamily="18" charset="0"/>
                <a:cs typeface="B Homa" panose="00000400000000000000" pitchFamily="2" charset="-78"/>
              </a:rPr>
              <a:t>شبکه کابل ها بر روی زمین تنیده شد. از مزایای اجرای این شبکه بر روی زمین </a:t>
            </a:r>
            <a:r>
              <a:rPr lang="fa-IR" sz="1400" b="1" dirty="0">
                <a:solidFill>
                  <a:prstClr val="white"/>
                </a:solidFill>
                <a:latin typeface="Arial" pitchFamily="34" charset="0"/>
                <a:ea typeface="Times New Roman" pitchFamily="18" charset="0"/>
                <a:cs typeface="B Homa" panose="00000400000000000000" pitchFamily="2" charset="-78"/>
              </a:rPr>
              <a:t>عدم وجود خطر کار در ارتفاع </a:t>
            </a:r>
            <a:r>
              <a:rPr lang="fa-IR" sz="1400" dirty="0">
                <a:solidFill>
                  <a:prstClr val="white"/>
                </a:solidFill>
                <a:latin typeface="Arial" pitchFamily="34" charset="0"/>
                <a:ea typeface="Times New Roman" pitchFamily="18" charset="0"/>
                <a:cs typeface="B Homa" panose="00000400000000000000" pitchFamily="2" charset="-78"/>
              </a:rPr>
              <a:t>و </a:t>
            </a:r>
            <a:r>
              <a:rPr lang="fa-IR" sz="1400" b="1" dirty="0">
                <a:solidFill>
                  <a:prstClr val="white"/>
                </a:solidFill>
                <a:latin typeface="Arial" pitchFamily="34" charset="0"/>
                <a:ea typeface="Times New Roman" pitchFamily="18" charset="0"/>
                <a:cs typeface="B Homa" panose="00000400000000000000" pitchFamily="2" charset="-78"/>
              </a:rPr>
              <a:t>سرعت بالای اجرای شبکه </a:t>
            </a:r>
            <a:r>
              <a:rPr lang="fa-IR" sz="1400" dirty="0">
                <a:solidFill>
                  <a:prstClr val="white"/>
                </a:solidFill>
                <a:latin typeface="Arial" pitchFamily="34" charset="0"/>
                <a:ea typeface="Times New Roman" pitchFamily="18" charset="0"/>
                <a:cs typeface="B Homa" panose="00000400000000000000" pitchFamily="2" charset="-78"/>
              </a:rPr>
              <a:t>بدلیل حمل و نقل آسان است و عیب آن </a:t>
            </a:r>
            <a:r>
              <a:rPr lang="fa-IR" sz="1400" b="1" dirty="0">
                <a:solidFill>
                  <a:prstClr val="white"/>
                </a:solidFill>
                <a:latin typeface="Arial" pitchFamily="34" charset="0"/>
                <a:ea typeface="Times New Roman" pitchFamily="18" charset="0"/>
                <a:cs typeface="B Homa" panose="00000400000000000000" pitchFamily="2" charset="-78"/>
              </a:rPr>
              <a:t>تفاوت زیاد شکل شبکه نسبت به شکل اصلی آن در حالت اجرایی </a:t>
            </a:r>
            <a:r>
              <a:rPr lang="fa-IR" sz="1400" dirty="0">
                <a:solidFill>
                  <a:prstClr val="white"/>
                </a:solidFill>
                <a:latin typeface="Arial" pitchFamily="34" charset="0"/>
                <a:ea typeface="Times New Roman" pitchFamily="18" charset="0"/>
                <a:cs typeface="B Homa" panose="00000400000000000000" pitchFamily="2" charset="-78"/>
              </a:rPr>
              <a:t>است. </a:t>
            </a:r>
          </a:p>
          <a:p>
            <a:pPr algn="justLow" defTabSz="914390" eaLnBrk="0" fontAlgn="base" hangingPunct="0">
              <a:spcBef>
                <a:spcPct val="0"/>
              </a:spcBef>
              <a:spcAft>
                <a:spcPct val="0"/>
              </a:spcAft>
            </a:pPr>
            <a:r>
              <a:rPr lang="fa-IR" sz="1400" dirty="0">
                <a:solidFill>
                  <a:prstClr val="white"/>
                </a:solidFill>
                <a:latin typeface="Arial" pitchFamily="34" charset="0"/>
                <a:ea typeface="Times New Roman" pitchFamily="18" charset="0"/>
                <a:cs typeface="B Homa" panose="00000400000000000000" pitchFamily="2" charset="-78"/>
              </a:rPr>
              <a:t>جهت جاگذاری این شبکه ، کابل های مهاربند دکل ها به محل جدیدی منتقل شد زیرا این کابل ها از روی شبکه می گذشتند.سپس مهار بند دکل ها از روی زمین برداشته و به رینگ فشاری مرکزی وصل شد.</a:t>
            </a:r>
          </a:p>
          <a:p>
            <a:pPr algn="justLow" defTabSz="914390" eaLnBrk="0" fontAlgn="base" hangingPunct="0">
              <a:spcBef>
                <a:spcPct val="0"/>
              </a:spcBef>
              <a:spcAft>
                <a:spcPct val="0"/>
              </a:spcAft>
            </a:pPr>
            <a:r>
              <a:rPr lang="fa-IR" sz="1400" dirty="0">
                <a:solidFill>
                  <a:prstClr val="white"/>
                </a:solidFill>
                <a:latin typeface="Arial" pitchFamily="34" charset="0"/>
                <a:ea typeface="Times New Roman" pitchFamily="18" charset="0"/>
                <a:cs typeface="B Homa" panose="00000400000000000000" pitchFamily="2" charset="-78"/>
              </a:rPr>
              <a:t>در طول عملیات بارگذاری ، کشش کابلهای بوکسل کاملا کنترل می شد تا پایداری دکل ها و سازه به مخاطره نیفتد.</a:t>
            </a:r>
          </a:p>
          <a:p>
            <a:pPr algn="justLow" defTabSz="914390" eaLnBrk="0" fontAlgn="base" hangingPunct="0">
              <a:spcBef>
                <a:spcPct val="0"/>
              </a:spcBef>
              <a:spcAft>
                <a:spcPct val="0"/>
              </a:spcAft>
            </a:pPr>
            <a:r>
              <a:rPr lang="fa-IR" sz="1400" dirty="0">
                <a:solidFill>
                  <a:prstClr val="white"/>
                </a:solidFill>
                <a:latin typeface="Arial" pitchFamily="34" charset="0"/>
                <a:ea typeface="Times New Roman" pitchFamily="18" charset="0"/>
                <a:cs typeface="B Homa" panose="00000400000000000000" pitchFamily="2" charset="-78"/>
              </a:rPr>
              <a:t>هر یک از جفت کابل های شعاعی توسط جکهای کششی تحت کشش قرار گرفته اند .اگرچه این کشش حدود 550</a:t>
            </a:r>
            <a:r>
              <a:rPr lang="en-US" sz="1400" dirty="0">
                <a:solidFill>
                  <a:prstClr val="white"/>
                </a:solidFill>
                <a:latin typeface="Arial" pitchFamily="34" charset="0"/>
                <a:ea typeface="Times New Roman" pitchFamily="18" charset="0"/>
                <a:cs typeface="B Homa" panose="00000400000000000000" pitchFamily="2" charset="-78"/>
              </a:rPr>
              <a:t>KN</a:t>
            </a:r>
            <a:r>
              <a:rPr lang="fa-IR" sz="1400" dirty="0">
                <a:solidFill>
                  <a:prstClr val="white"/>
                </a:solidFill>
                <a:latin typeface="Arial" pitchFamily="34" charset="0"/>
                <a:ea typeface="Times New Roman" pitchFamily="18" charset="0"/>
                <a:cs typeface="B Homa" panose="00000400000000000000" pitchFamily="2" charset="-78"/>
              </a:rPr>
              <a:t> بود ولی معیار اصلی برای میزان کشش، قرار گرفتن دقیق اتصالات در جای خود بود.</a:t>
            </a:r>
            <a:endParaRPr lang="fa-IR" sz="1400" dirty="0">
              <a:solidFill>
                <a:prstClr val="white"/>
              </a:solidFill>
              <a:latin typeface="Arial" pitchFamily="34" charset="0"/>
              <a:cs typeface="B Homa" panose="00000400000000000000" pitchFamily="2" charset="-78"/>
            </a:endParaRPr>
          </a:p>
        </p:txBody>
      </p:sp>
      <p:sp>
        <p:nvSpPr>
          <p:cNvPr id="39" name="TextBox 38"/>
          <p:cNvSpPr txBox="1"/>
          <p:nvPr/>
        </p:nvSpPr>
        <p:spPr>
          <a:xfrm>
            <a:off x="526428" y="6476391"/>
            <a:ext cx="2292977" cy="229213"/>
          </a:xfrm>
          <a:prstGeom prst="rect">
            <a:avLst/>
          </a:prstGeom>
          <a:noFill/>
        </p:spPr>
        <p:txBody>
          <a:bodyPr wrap="square" lIns="59355" tIns="29678" rIns="59355" bIns="29678" rtlCol="0">
            <a:spAutoFit/>
          </a:bodyPr>
          <a:lstStyle/>
          <a:p>
            <a:pPr algn="ctr" rtl="0"/>
            <a:r>
              <a:rPr lang="fa-IR" sz="1100" dirty="0">
                <a:solidFill>
                  <a:prstClr val="white"/>
                </a:solidFill>
                <a:cs typeface="B Homa" panose="00000400000000000000" pitchFamily="2" charset="-78"/>
              </a:rPr>
              <a:t>18</a:t>
            </a:r>
            <a:endParaRPr lang="en-US" sz="1100" dirty="0">
              <a:solidFill>
                <a:prstClr val="white"/>
              </a:solidFill>
            </a:endParaRPr>
          </a:p>
        </p:txBody>
      </p:sp>
      <p:pic>
        <p:nvPicPr>
          <p:cNvPr id="40" name="Picture 5" descr="G:\mojdehi\fe\2611_0930_1_w.jpg"/>
          <p:cNvPicPr>
            <a:picLocks noChangeAspect="1" noChangeArrowheads="1"/>
          </p:cNvPicPr>
          <p:nvPr/>
        </p:nvPicPr>
        <p:blipFill>
          <a:blip r:embed="rId3"/>
          <a:srcRect/>
          <a:stretch>
            <a:fillRect/>
          </a:stretch>
        </p:blipFill>
        <p:spPr bwMode="auto">
          <a:xfrm>
            <a:off x="1255300" y="645700"/>
            <a:ext cx="2428875" cy="247715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1" name="Picture 8" descr="G:\mojdehi\fe\Millennium-Dome-Masts.jpg"/>
          <p:cNvPicPr>
            <a:picLocks noChangeAspect="1" noChangeArrowheads="1"/>
          </p:cNvPicPr>
          <p:nvPr/>
        </p:nvPicPr>
        <p:blipFill>
          <a:blip r:embed="rId4" cstate="print"/>
          <a:srcRect t="-851" r="270"/>
          <a:stretch>
            <a:fillRect/>
          </a:stretch>
        </p:blipFill>
        <p:spPr bwMode="auto">
          <a:xfrm>
            <a:off x="4608096" y="3541300"/>
            <a:ext cx="2971800" cy="225413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3" name="TextBox 42"/>
          <p:cNvSpPr txBox="1"/>
          <p:nvPr/>
        </p:nvSpPr>
        <p:spPr>
          <a:xfrm>
            <a:off x="-192503" y="5626502"/>
            <a:ext cx="3886201" cy="276999"/>
          </a:xfrm>
          <a:prstGeom prst="rect">
            <a:avLst/>
          </a:prstGeom>
          <a:noFill/>
        </p:spPr>
        <p:txBody>
          <a:bodyPr wrap="square" rtlCol="0">
            <a:spAutoFit/>
          </a:bodyPr>
          <a:lstStyle/>
          <a:p>
            <a:r>
              <a:rPr lang="fa-IR" sz="1200" dirty="0">
                <a:solidFill>
                  <a:prstClr val="white"/>
                </a:solidFill>
                <a:cs typeface="B Homa" panose="00000400000000000000" pitchFamily="2" charset="-78"/>
              </a:rPr>
              <a:t>شبكه فضايی كابل های گنبد ملنيوم</a:t>
            </a:r>
            <a:endParaRPr lang="en-US" sz="1200" dirty="0">
              <a:solidFill>
                <a:prstClr val="white"/>
              </a:solidFill>
            </a:endParaRPr>
          </a:p>
        </p:txBody>
      </p:sp>
    </p:spTree>
    <p:extLst>
      <p:ext uri="{BB962C8B-B14F-4D97-AF65-F5344CB8AC3E}">
        <p14:creationId xmlns:p14="http://schemas.microsoft.com/office/powerpoint/2010/main" val="16240570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2">
            <a:duotone>
              <a:schemeClr val="accent6">
                <a:shade val="45000"/>
                <a:satMod val="135000"/>
              </a:schemeClr>
              <a:prstClr val="white"/>
            </a:duotone>
            <a:lum/>
          </a:blip>
          <a:srcRect/>
          <a:stretch>
            <a:fillRect/>
          </a:stretch>
        </p:blipFill>
        <p:spPr bwMode="auto">
          <a:xfrm>
            <a:off x="2819411" y="545431"/>
            <a:ext cx="3962401" cy="1455576"/>
          </a:xfrm>
          <a:prstGeom prst="rect">
            <a:avLst/>
          </a:prstGeom>
          <a:ln>
            <a:noFill/>
          </a:ln>
          <a:effectLst>
            <a:softEdge rad="112500"/>
          </a:effectLst>
        </p:spPr>
      </p:pic>
      <p:sp>
        <p:nvSpPr>
          <p:cNvPr id="6" name="TextBox 5"/>
          <p:cNvSpPr txBox="1"/>
          <p:nvPr/>
        </p:nvSpPr>
        <p:spPr>
          <a:xfrm>
            <a:off x="393037" y="2056207"/>
            <a:ext cx="7467599" cy="307777"/>
          </a:xfrm>
          <a:prstGeom prst="rect">
            <a:avLst/>
          </a:prstGeom>
          <a:noFill/>
        </p:spPr>
        <p:txBody>
          <a:bodyPr wrap="square" rtlCol="0">
            <a:spAutoFit/>
          </a:bodyPr>
          <a:lstStyle/>
          <a:p>
            <a:r>
              <a:rPr lang="fa-IR" sz="1400" dirty="0">
                <a:solidFill>
                  <a:prstClr val="white"/>
                </a:solidFill>
                <a:cs typeface="B Homa" panose="00000400000000000000" pitchFamily="2" charset="-78"/>
              </a:rPr>
              <a:t>دكل ها توسط كابلهای مهاربند موقت در جلو مهار شده اند.حلقه فشاری مركزی آماده بلندشدن است.</a:t>
            </a:r>
            <a:endParaRPr lang="en-US" sz="1400" dirty="0">
              <a:solidFill>
                <a:prstClr val="white"/>
              </a:solidFill>
            </a:endParaRPr>
          </a:p>
        </p:txBody>
      </p:sp>
      <p:pic>
        <p:nvPicPr>
          <p:cNvPr id="29699" name="Picture 3"/>
          <p:cNvPicPr>
            <a:picLocks noChangeAspect="1" noChangeArrowheads="1"/>
          </p:cNvPicPr>
          <p:nvPr/>
        </p:nvPicPr>
        <p:blipFill>
          <a:blip r:embed="rId3">
            <a:duotone>
              <a:schemeClr val="accent6">
                <a:shade val="45000"/>
                <a:satMod val="135000"/>
              </a:schemeClr>
              <a:prstClr val="white"/>
            </a:duotone>
            <a:lum/>
          </a:blip>
          <a:srcRect r="3704"/>
          <a:stretch>
            <a:fillRect/>
          </a:stretch>
        </p:blipFill>
        <p:spPr bwMode="auto">
          <a:xfrm>
            <a:off x="2819405" y="2450431"/>
            <a:ext cx="3962400" cy="1600200"/>
          </a:xfrm>
          <a:prstGeom prst="rect">
            <a:avLst/>
          </a:prstGeom>
          <a:ln>
            <a:noFill/>
          </a:ln>
          <a:effectLst>
            <a:softEdge rad="112500"/>
          </a:effectLst>
        </p:spPr>
      </p:pic>
      <p:sp>
        <p:nvSpPr>
          <p:cNvPr id="8" name="TextBox 7"/>
          <p:cNvSpPr txBox="1"/>
          <p:nvPr/>
        </p:nvSpPr>
        <p:spPr>
          <a:xfrm>
            <a:off x="1905010" y="4046170"/>
            <a:ext cx="5562599" cy="523220"/>
          </a:xfrm>
          <a:prstGeom prst="rect">
            <a:avLst/>
          </a:prstGeom>
          <a:noFill/>
        </p:spPr>
        <p:txBody>
          <a:bodyPr wrap="square" rtlCol="0">
            <a:spAutoFit/>
          </a:bodyPr>
          <a:lstStyle/>
          <a:p>
            <a:pPr algn="ctr"/>
            <a:r>
              <a:rPr lang="fa-IR" sz="1400" dirty="0">
                <a:solidFill>
                  <a:prstClr val="white"/>
                </a:solidFill>
                <a:cs typeface="B Homa" panose="00000400000000000000" pitchFamily="2" charset="-78"/>
              </a:rPr>
              <a:t>حلقه فشاری مركزی بلند شده است.</a:t>
            </a:r>
          </a:p>
          <a:p>
            <a:pPr algn="ctr"/>
            <a:r>
              <a:rPr lang="fa-IR" sz="1400" dirty="0">
                <a:solidFill>
                  <a:prstClr val="white"/>
                </a:solidFill>
                <a:cs typeface="B Homa" panose="00000400000000000000" pitchFamily="2" charset="-78"/>
              </a:rPr>
              <a:t>كابل مهاربند دكل ها بمنظور اجرای مرحله بعد به مكان جديدی منتقل می شوند.</a:t>
            </a:r>
            <a:endParaRPr lang="en-US" sz="1400" dirty="0">
              <a:solidFill>
                <a:prstClr val="white"/>
              </a:solidFill>
            </a:endParaRPr>
          </a:p>
        </p:txBody>
      </p:sp>
      <p:pic>
        <p:nvPicPr>
          <p:cNvPr id="29700" name="Picture 4"/>
          <p:cNvPicPr>
            <a:picLocks noChangeAspect="1" noChangeArrowheads="1"/>
          </p:cNvPicPr>
          <p:nvPr/>
        </p:nvPicPr>
        <p:blipFill>
          <a:blip r:embed="rId4">
            <a:duotone>
              <a:schemeClr val="accent6">
                <a:shade val="45000"/>
                <a:satMod val="135000"/>
              </a:schemeClr>
              <a:prstClr val="white"/>
            </a:duotone>
            <a:lum/>
          </a:blip>
          <a:srcRect l="-1961"/>
          <a:stretch>
            <a:fillRect/>
          </a:stretch>
        </p:blipFill>
        <p:spPr bwMode="auto">
          <a:xfrm>
            <a:off x="2819405" y="4584033"/>
            <a:ext cx="3962400" cy="1524000"/>
          </a:xfrm>
          <a:prstGeom prst="rect">
            <a:avLst/>
          </a:prstGeom>
          <a:ln>
            <a:noFill/>
          </a:ln>
          <a:effectLst>
            <a:softEdge rad="112500"/>
          </a:effectLst>
        </p:spPr>
      </p:pic>
      <p:sp>
        <p:nvSpPr>
          <p:cNvPr id="11" name="TextBox 10"/>
          <p:cNvSpPr txBox="1"/>
          <p:nvPr/>
        </p:nvSpPr>
        <p:spPr>
          <a:xfrm>
            <a:off x="1905010" y="6103571"/>
            <a:ext cx="5562599" cy="523220"/>
          </a:xfrm>
          <a:prstGeom prst="rect">
            <a:avLst/>
          </a:prstGeom>
          <a:noFill/>
        </p:spPr>
        <p:txBody>
          <a:bodyPr wrap="square" rtlCol="0">
            <a:spAutoFit/>
          </a:bodyPr>
          <a:lstStyle/>
          <a:p>
            <a:pPr algn="ctr"/>
            <a:r>
              <a:rPr lang="fa-IR" sz="1400" dirty="0">
                <a:solidFill>
                  <a:prstClr val="white"/>
                </a:solidFill>
                <a:cs typeface="B Homa" panose="00000400000000000000" pitchFamily="2" charset="-78"/>
              </a:rPr>
              <a:t>مهاربندهای موقت برداشته شده اند.</a:t>
            </a:r>
          </a:p>
          <a:p>
            <a:pPr algn="ctr"/>
            <a:r>
              <a:rPr lang="fa-IR" sz="1400" dirty="0">
                <a:solidFill>
                  <a:prstClr val="white"/>
                </a:solidFill>
                <a:cs typeface="B Homa" panose="00000400000000000000" pitchFamily="2" charset="-78"/>
              </a:rPr>
              <a:t>مهاربند دكلها به حلقه فشاری مركزی متصل شده اند.</a:t>
            </a:r>
            <a:endParaRPr lang="en-US" sz="1400" dirty="0">
              <a:solidFill>
                <a:prstClr val="white"/>
              </a:solidFill>
            </a:endParaRPr>
          </a:p>
        </p:txBody>
      </p:sp>
      <p:sp>
        <p:nvSpPr>
          <p:cNvPr id="42" name="TextBox 41"/>
          <p:cNvSpPr txBox="1"/>
          <p:nvPr/>
        </p:nvSpPr>
        <p:spPr>
          <a:xfrm>
            <a:off x="526428" y="6476391"/>
            <a:ext cx="2292977" cy="229213"/>
          </a:xfrm>
          <a:prstGeom prst="rect">
            <a:avLst/>
          </a:prstGeom>
          <a:noFill/>
        </p:spPr>
        <p:txBody>
          <a:bodyPr wrap="square" lIns="59355" tIns="29678" rIns="59355" bIns="29678" rtlCol="0">
            <a:spAutoFit/>
          </a:bodyPr>
          <a:lstStyle/>
          <a:p>
            <a:pPr algn="ctr" rtl="0"/>
            <a:r>
              <a:rPr lang="fa-IR" sz="1100" dirty="0">
                <a:solidFill>
                  <a:prstClr val="white"/>
                </a:solidFill>
                <a:cs typeface="B Homa" panose="00000400000000000000" pitchFamily="2" charset="-78"/>
              </a:rPr>
              <a:t>19</a:t>
            </a:r>
            <a:endParaRPr lang="en-US" sz="1100" dirty="0">
              <a:solidFill>
                <a:prstClr val="white"/>
              </a:solidFill>
            </a:endParaRPr>
          </a:p>
        </p:txBody>
      </p:sp>
      <p:sp>
        <p:nvSpPr>
          <p:cNvPr id="46" name="TextBox 45"/>
          <p:cNvSpPr txBox="1"/>
          <p:nvPr/>
        </p:nvSpPr>
        <p:spPr>
          <a:xfrm>
            <a:off x="5811253" y="245723"/>
            <a:ext cx="3256549" cy="338554"/>
          </a:xfrm>
          <a:prstGeom prst="rect">
            <a:avLst/>
          </a:prstGeom>
          <a:noFill/>
        </p:spPr>
        <p:txBody>
          <a:bodyPr wrap="square" rtlCol="0">
            <a:spAutoFit/>
          </a:bodyPr>
          <a:lstStyle/>
          <a:p>
            <a:r>
              <a:rPr lang="fa-IR" sz="1600" b="1" dirty="0">
                <a:solidFill>
                  <a:prstClr val="white"/>
                </a:solidFill>
                <a:cs typeface="B Homa" panose="00000400000000000000" pitchFamily="2" charset="-78"/>
              </a:rPr>
              <a:t>مراحل ساخت شبكه فضايی كابل های گنبد :</a:t>
            </a:r>
            <a:endParaRPr lang="en-US" sz="1600" b="1" dirty="0">
              <a:solidFill>
                <a:prstClr val="white"/>
              </a:solidFill>
            </a:endParaRPr>
          </a:p>
        </p:txBody>
      </p:sp>
      <p:grpSp>
        <p:nvGrpSpPr>
          <p:cNvPr id="49" name="Group 48"/>
          <p:cNvGrpSpPr/>
          <p:nvPr/>
        </p:nvGrpSpPr>
        <p:grpSpPr>
          <a:xfrm>
            <a:off x="2057405" y="1020658"/>
            <a:ext cx="685800" cy="362977"/>
            <a:chOff x="2743200" y="1008623"/>
            <a:chExt cx="685800" cy="362977"/>
          </a:xfrm>
        </p:grpSpPr>
        <p:sp>
          <p:nvSpPr>
            <p:cNvPr id="47" name="TextBox 46"/>
            <p:cNvSpPr txBox="1"/>
            <p:nvPr/>
          </p:nvSpPr>
          <p:spPr>
            <a:xfrm>
              <a:off x="2819400" y="1063823"/>
              <a:ext cx="609600" cy="307777"/>
            </a:xfrm>
            <a:prstGeom prst="rect">
              <a:avLst/>
            </a:prstGeom>
            <a:noFill/>
          </p:spPr>
          <p:txBody>
            <a:bodyPr wrap="square" rtlCol="1">
              <a:spAutoFit/>
            </a:bodyPr>
            <a:lstStyle/>
            <a:p>
              <a:pPr algn="l" rtl="0"/>
              <a:r>
                <a:rPr lang="fa-IR" sz="1400" dirty="0">
                  <a:solidFill>
                    <a:prstClr val="white"/>
                  </a:solidFill>
                  <a:cs typeface="B Homa" panose="00000400000000000000" pitchFamily="2" charset="-78"/>
                </a:rPr>
                <a:t>1</a:t>
              </a:r>
            </a:p>
          </p:txBody>
        </p:sp>
        <p:sp>
          <p:nvSpPr>
            <p:cNvPr id="48" name="Oval 47"/>
            <p:cNvSpPr/>
            <p:nvPr/>
          </p:nvSpPr>
          <p:spPr>
            <a:xfrm>
              <a:off x="2743200" y="1008623"/>
              <a:ext cx="396000" cy="360000"/>
            </a:xfrm>
            <a:prstGeom prst="ellipse">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fa-IR" dirty="0">
                <a:solidFill>
                  <a:prstClr val="white"/>
                </a:solidFill>
                <a:cs typeface="B Homa" panose="00000400000000000000" pitchFamily="2" charset="-78"/>
              </a:endParaRPr>
            </a:p>
          </p:txBody>
        </p:sp>
      </p:grpSp>
      <p:grpSp>
        <p:nvGrpSpPr>
          <p:cNvPr id="50" name="Group 49"/>
          <p:cNvGrpSpPr/>
          <p:nvPr/>
        </p:nvGrpSpPr>
        <p:grpSpPr>
          <a:xfrm>
            <a:off x="2057405" y="3060035"/>
            <a:ext cx="685800" cy="362977"/>
            <a:chOff x="2743200" y="1008623"/>
            <a:chExt cx="685800" cy="362977"/>
          </a:xfrm>
        </p:grpSpPr>
        <p:sp>
          <p:nvSpPr>
            <p:cNvPr id="51" name="TextBox 50"/>
            <p:cNvSpPr txBox="1"/>
            <p:nvPr/>
          </p:nvSpPr>
          <p:spPr>
            <a:xfrm>
              <a:off x="2819400" y="1063823"/>
              <a:ext cx="609600" cy="307777"/>
            </a:xfrm>
            <a:prstGeom prst="rect">
              <a:avLst/>
            </a:prstGeom>
            <a:noFill/>
          </p:spPr>
          <p:txBody>
            <a:bodyPr wrap="square" rtlCol="1">
              <a:spAutoFit/>
            </a:bodyPr>
            <a:lstStyle/>
            <a:p>
              <a:pPr algn="l" rtl="0"/>
              <a:r>
                <a:rPr lang="fa-IR" sz="1400" dirty="0">
                  <a:solidFill>
                    <a:prstClr val="white"/>
                  </a:solidFill>
                  <a:cs typeface="B Homa" panose="00000400000000000000" pitchFamily="2" charset="-78"/>
                </a:rPr>
                <a:t>2</a:t>
              </a:r>
            </a:p>
          </p:txBody>
        </p:sp>
        <p:sp>
          <p:nvSpPr>
            <p:cNvPr id="52" name="Oval 51"/>
            <p:cNvSpPr/>
            <p:nvPr/>
          </p:nvSpPr>
          <p:spPr>
            <a:xfrm>
              <a:off x="2743200" y="1008623"/>
              <a:ext cx="396000" cy="360000"/>
            </a:xfrm>
            <a:prstGeom prst="ellipse">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fa-IR" dirty="0">
                <a:solidFill>
                  <a:prstClr val="white"/>
                </a:solidFill>
                <a:cs typeface="B Homa" panose="00000400000000000000" pitchFamily="2" charset="-78"/>
              </a:endParaRPr>
            </a:p>
          </p:txBody>
        </p:sp>
      </p:grpSp>
      <p:grpSp>
        <p:nvGrpSpPr>
          <p:cNvPr id="53" name="Group 52"/>
          <p:cNvGrpSpPr/>
          <p:nvPr/>
        </p:nvGrpSpPr>
        <p:grpSpPr>
          <a:xfrm>
            <a:off x="2057405" y="5211658"/>
            <a:ext cx="685800" cy="362977"/>
            <a:chOff x="2743200" y="1008623"/>
            <a:chExt cx="685800" cy="362977"/>
          </a:xfrm>
        </p:grpSpPr>
        <p:sp>
          <p:nvSpPr>
            <p:cNvPr id="54" name="TextBox 53"/>
            <p:cNvSpPr txBox="1"/>
            <p:nvPr/>
          </p:nvSpPr>
          <p:spPr>
            <a:xfrm>
              <a:off x="2819400" y="1063823"/>
              <a:ext cx="609600" cy="307777"/>
            </a:xfrm>
            <a:prstGeom prst="rect">
              <a:avLst/>
            </a:prstGeom>
            <a:noFill/>
          </p:spPr>
          <p:txBody>
            <a:bodyPr wrap="square" rtlCol="1">
              <a:spAutoFit/>
            </a:bodyPr>
            <a:lstStyle/>
            <a:p>
              <a:pPr algn="l" rtl="0"/>
              <a:r>
                <a:rPr lang="fa-IR" sz="1400" dirty="0">
                  <a:solidFill>
                    <a:prstClr val="white"/>
                  </a:solidFill>
                  <a:cs typeface="B Homa" panose="00000400000000000000" pitchFamily="2" charset="-78"/>
                </a:rPr>
                <a:t>3</a:t>
              </a:r>
            </a:p>
          </p:txBody>
        </p:sp>
        <p:sp>
          <p:nvSpPr>
            <p:cNvPr id="55" name="Oval 54"/>
            <p:cNvSpPr/>
            <p:nvPr/>
          </p:nvSpPr>
          <p:spPr>
            <a:xfrm>
              <a:off x="2743200" y="1008623"/>
              <a:ext cx="396000" cy="360000"/>
            </a:xfrm>
            <a:prstGeom prst="ellipse">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fa-IR" dirty="0">
                <a:solidFill>
                  <a:prstClr val="white"/>
                </a:solidFill>
                <a:cs typeface="B Homa" panose="00000400000000000000" pitchFamily="2" charset="-78"/>
              </a:endParaRPr>
            </a:p>
          </p:txBody>
        </p:sp>
      </p:grpSp>
      <p:sp>
        <p:nvSpPr>
          <p:cNvPr id="56" name="Rectangle 55"/>
          <p:cNvSpPr/>
          <p:nvPr/>
        </p:nvSpPr>
        <p:spPr>
          <a:xfrm>
            <a:off x="2743207" y="621631"/>
            <a:ext cx="4114800" cy="1371600"/>
          </a:xfrm>
          <a:prstGeom prst="rect">
            <a:avLst/>
          </a:prstGeom>
          <a:noFill/>
          <a:ln w="381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fa-IR" dirty="0">
              <a:solidFill>
                <a:prstClr val="white"/>
              </a:solidFill>
              <a:cs typeface="B Homa" panose="00000400000000000000" pitchFamily="2" charset="-78"/>
            </a:endParaRPr>
          </a:p>
        </p:txBody>
      </p:sp>
      <p:sp>
        <p:nvSpPr>
          <p:cNvPr id="57" name="Rectangle 56"/>
          <p:cNvSpPr/>
          <p:nvPr/>
        </p:nvSpPr>
        <p:spPr>
          <a:xfrm>
            <a:off x="2743207" y="2602831"/>
            <a:ext cx="4114800" cy="1371600"/>
          </a:xfrm>
          <a:prstGeom prst="rect">
            <a:avLst/>
          </a:prstGeom>
          <a:noFill/>
          <a:ln w="381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fa-IR" dirty="0">
              <a:solidFill>
                <a:prstClr val="white"/>
              </a:solidFill>
              <a:cs typeface="B Homa" panose="00000400000000000000" pitchFamily="2" charset="-78"/>
            </a:endParaRPr>
          </a:p>
        </p:txBody>
      </p:sp>
      <p:sp>
        <p:nvSpPr>
          <p:cNvPr id="58" name="Rectangle 57"/>
          <p:cNvSpPr/>
          <p:nvPr/>
        </p:nvSpPr>
        <p:spPr>
          <a:xfrm>
            <a:off x="2743207" y="4736431"/>
            <a:ext cx="4114800" cy="1371600"/>
          </a:xfrm>
          <a:prstGeom prst="rect">
            <a:avLst/>
          </a:prstGeom>
          <a:noFill/>
          <a:ln w="381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fa-IR" dirty="0">
              <a:solidFill>
                <a:prstClr val="white"/>
              </a:solidFill>
              <a:cs typeface="B Homa" panose="00000400000000000000" pitchFamily="2" charset="-78"/>
            </a:endParaRPr>
          </a:p>
        </p:txBody>
      </p:sp>
    </p:spTree>
    <p:extLst>
      <p:ext uri="{BB962C8B-B14F-4D97-AF65-F5344CB8AC3E}">
        <p14:creationId xmlns:p14="http://schemas.microsoft.com/office/powerpoint/2010/main" val="6762911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p:cNvPicPr>
            <a:picLocks noChangeAspect="1" noChangeArrowheads="1"/>
          </p:cNvPicPr>
          <p:nvPr/>
        </p:nvPicPr>
        <p:blipFill>
          <a:blip r:embed="rId2"/>
          <a:srcRect/>
          <a:stretch>
            <a:fillRect/>
          </a:stretch>
        </p:blipFill>
        <p:spPr bwMode="auto">
          <a:xfrm>
            <a:off x="1315453" y="1017473"/>
            <a:ext cx="2659942" cy="2590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Picture 4" descr="E:\memari\Millennium dome\508012802_41dbea9952_b.jpg"/>
          <p:cNvPicPr>
            <a:picLocks noChangeAspect="1" noChangeArrowheads="1"/>
          </p:cNvPicPr>
          <p:nvPr/>
        </p:nvPicPr>
        <p:blipFill>
          <a:blip r:embed="rId3" cstate="print"/>
          <a:srcRect t="27286" b="-2323"/>
          <a:stretch>
            <a:fillRect/>
          </a:stretch>
        </p:blipFill>
        <p:spPr bwMode="auto">
          <a:xfrm>
            <a:off x="1772655" y="4217874"/>
            <a:ext cx="1828800" cy="2057400"/>
          </a:xfrm>
          <a:prstGeom prst="rect">
            <a:avLst/>
          </a:prstGeom>
          <a:ln>
            <a:noFill/>
          </a:ln>
          <a:effectLst>
            <a:softEdge rad="112500"/>
          </a:effectLst>
        </p:spPr>
      </p:pic>
      <p:sp>
        <p:nvSpPr>
          <p:cNvPr id="10" name="TextBox 9"/>
          <p:cNvSpPr txBox="1"/>
          <p:nvPr/>
        </p:nvSpPr>
        <p:spPr>
          <a:xfrm>
            <a:off x="2070394" y="6260947"/>
            <a:ext cx="1905001" cy="430887"/>
          </a:xfrm>
          <a:prstGeom prst="rect">
            <a:avLst/>
          </a:prstGeom>
          <a:noFill/>
        </p:spPr>
        <p:txBody>
          <a:bodyPr wrap="square" rtlCol="0">
            <a:spAutoFit/>
          </a:bodyPr>
          <a:lstStyle/>
          <a:p>
            <a:pPr algn="justLow"/>
            <a:r>
              <a:rPr lang="fa-IR" sz="1100" b="1" dirty="0">
                <a:solidFill>
                  <a:prstClr val="white"/>
                </a:solidFill>
                <a:cs typeface="B Homa" panose="00000400000000000000" pitchFamily="2" charset="-78"/>
              </a:rPr>
              <a:t>مسلح كردن دكل ها در نقطه اتصال   برای مقاومت در برابر نيروی برشی</a:t>
            </a:r>
            <a:endParaRPr lang="en-US" sz="1100" b="1" dirty="0">
              <a:solidFill>
                <a:prstClr val="white"/>
              </a:solidFill>
            </a:endParaRPr>
          </a:p>
        </p:txBody>
      </p:sp>
      <p:sp>
        <p:nvSpPr>
          <p:cNvPr id="39" name="TextBox 38"/>
          <p:cNvSpPr txBox="1"/>
          <p:nvPr/>
        </p:nvSpPr>
        <p:spPr>
          <a:xfrm>
            <a:off x="526428" y="6476391"/>
            <a:ext cx="2292977" cy="229213"/>
          </a:xfrm>
          <a:prstGeom prst="rect">
            <a:avLst/>
          </a:prstGeom>
          <a:noFill/>
        </p:spPr>
        <p:txBody>
          <a:bodyPr wrap="square" lIns="59355" tIns="29678" rIns="59355" bIns="29678" rtlCol="0">
            <a:spAutoFit/>
          </a:bodyPr>
          <a:lstStyle/>
          <a:p>
            <a:pPr algn="ctr" rtl="0"/>
            <a:r>
              <a:rPr lang="fa-IR" sz="1100" dirty="0">
                <a:solidFill>
                  <a:prstClr val="white"/>
                </a:solidFill>
                <a:cs typeface="B Homa" panose="00000400000000000000" pitchFamily="2" charset="-78"/>
              </a:rPr>
              <a:t>20</a:t>
            </a:r>
            <a:endParaRPr lang="en-US" sz="1100" dirty="0">
              <a:solidFill>
                <a:prstClr val="white"/>
              </a:solidFill>
            </a:endParaRPr>
          </a:p>
        </p:txBody>
      </p:sp>
      <p:pic>
        <p:nvPicPr>
          <p:cNvPr id="40" name="Picture 5" descr="G:\mojdehi\fe\2611_0152_1_W.jpg"/>
          <p:cNvPicPr>
            <a:picLocks noChangeAspect="1" noChangeArrowheads="1"/>
          </p:cNvPicPr>
          <p:nvPr/>
        </p:nvPicPr>
        <p:blipFill>
          <a:blip r:embed="rId4"/>
          <a:srcRect/>
          <a:stretch>
            <a:fillRect/>
          </a:stretch>
        </p:blipFill>
        <p:spPr bwMode="auto">
          <a:xfrm>
            <a:off x="4668255" y="1627075"/>
            <a:ext cx="2350823" cy="2365201"/>
          </a:xfrm>
          <a:prstGeom prst="rect">
            <a:avLst/>
          </a:prstGeom>
          <a:ln>
            <a:noFill/>
          </a:ln>
          <a:effectLst>
            <a:softEdge rad="112500"/>
          </a:effectLst>
        </p:spPr>
      </p:pic>
      <p:pic>
        <p:nvPicPr>
          <p:cNvPr id="41" name="Picture 3" descr="G:\mojdehi\fe\2611_0917_1_W.jpg"/>
          <p:cNvPicPr>
            <a:picLocks noChangeAspect="1" noChangeArrowheads="1"/>
          </p:cNvPicPr>
          <p:nvPr/>
        </p:nvPicPr>
        <p:blipFill>
          <a:blip r:embed="rId5"/>
          <a:srcRect/>
          <a:stretch>
            <a:fillRect/>
          </a:stretch>
        </p:blipFill>
        <p:spPr bwMode="auto">
          <a:xfrm>
            <a:off x="4363453" y="4305468"/>
            <a:ext cx="3048000" cy="217092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4" name="Rectangle 43"/>
          <p:cNvSpPr/>
          <p:nvPr/>
        </p:nvSpPr>
        <p:spPr>
          <a:xfrm>
            <a:off x="4648202" y="609605"/>
            <a:ext cx="4216401" cy="584775"/>
          </a:xfrm>
          <a:prstGeom prst="rect">
            <a:avLst/>
          </a:prstGeom>
        </p:spPr>
        <p:txBody>
          <a:bodyPr wrap="square">
            <a:spAutoFit/>
          </a:bodyPr>
          <a:lstStyle/>
          <a:p>
            <a:r>
              <a:rPr lang="fa-IR" sz="1600" dirty="0">
                <a:solidFill>
                  <a:prstClr val="white"/>
                </a:solidFill>
                <a:latin typeface="Arial" pitchFamily="34" charset="0"/>
                <a:cs typeface="B Homa" panose="00000400000000000000" pitchFamily="2" charset="-78"/>
              </a:rPr>
              <a:t>در پایان بین این شبکه کابل ها را با غشایی از الیاف فایبرگلاس با پوشش تفلون می پوشانند. </a:t>
            </a:r>
            <a:endParaRPr lang="en-US" sz="1600" dirty="0">
              <a:solidFill>
                <a:prstClr val="white"/>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17505105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3832061" y="1470453"/>
            <a:ext cx="3140242" cy="1588"/>
          </a:xfrm>
          <a:prstGeom prst="line">
            <a:avLst/>
          </a:prstGeom>
          <a:ln w="28575">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7126681" y="1523389"/>
            <a:ext cx="24" cy="2743200"/>
          </a:xfrm>
          <a:prstGeom prst="line">
            <a:avLst/>
          </a:prstGeom>
          <a:ln w="28575">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2554681" y="5941399"/>
            <a:ext cx="2041157" cy="1588"/>
          </a:xfrm>
          <a:prstGeom prst="line">
            <a:avLst/>
          </a:prstGeom>
          <a:ln w="28575">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2554681" y="5181781"/>
            <a:ext cx="24" cy="761206"/>
          </a:xfrm>
          <a:prstGeom prst="line">
            <a:avLst/>
          </a:prstGeom>
          <a:ln w="28575">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926596" y="6522388"/>
            <a:ext cx="2431762" cy="229212"/>
          </a:xfrm>
          <a:prstGeom prst="rect">
            <a:avLst/>
          </a:prstGeom>
          <a:noFill/>
        </p:spPr>
        <p:txBody>
          <a:bodyPr wrap="square" lIns="59355" tIns="29678" rIns="59355" bIns="29678" rtlCol="0">
            <a:spAutoFit/>
          </a:bodyPr>
          <a:lstStyle/>
          <a:p>
            <a:pPr algn="ctr" rtl="0"/>
            <a:r>
              <a:rPr lang="fa-IR" sz="1100" dirty="0">
                <a:solidFill>
                  <a:prstClr val="white"/>
                </a:solidFill>
                <a:cs typeface="B Homa" panose="00000400000000000000" pitchFamily="2" charset="-78"/>
              </a:rPr>
              <a:t>21</a:t>
            </a:r>
            <a:endParaRPr lang="en-US" sz="1100" dirty="0">
              <a:solidFill>
                <a:prstClr val="white"/>
              </a:solidFill>
            </a:endParaRPr>
          </a:p>
        </p:txBody>
      </p:sp>
      <p:sp>
        <p:nvSpPr>
          <p:cNvPr id="40" name="TextBox 39"/>
          <p:cNvSpPr txBox="1"/>
          <p:nvPr/>
        </p:nvSpPr>
        <p:spPr>
          <a:xfrm>
            <a:off x="4911595" y="457202"/>
            <a:ext cx="4121418" cy="338554"/>
          </a:xfrm>
          <a:prstGeom prst="rect">
            <a:avLst/>
          </a:prstGeom>
          <a:noFill/>
        </p:spPr>
        <p:txBody>
          <a:bodyPr wrap="square" rtlCol="0">
            <a:spAutoFit/>
          </a:bodyPr>
          <a:lstStyle/>
          <a:p>
            <a:r>
              <a:rPr lang="fa-IR" sz="1600" b="1" dirty="0">
                <a:solidFill>
                  <a:prstClr val="white"/>
                </a:solidFill>
                <a:cs typeface="B Homa" panose="00000400000000000000" pitchFamily="2" charset="-78"/>
              </a:rPr>
              <a:t>تصاویر داخلی بنا :</a:t>
            </a:r>
            <a:endParaRPr lang="en-US" sz="1600" b="1" dirty="0">
              <a:solidFill>
                <a:prstClr val="white"/>
              </a:solidFill>
            </a:endParaRPr>
          </a:p>
        </p:txBody>
      </p:sp>
      <p:pic>
        <p:nvPicPr>
          <p:cNvPr id="41" name="Picture 6" descr="G:\mojdehi\fe\09.jpg"/>
          <p:cNvPicPr>
            <a:picLocks noChangeAspect="1" noChangeArrowheads="1"/>
          </p:cNvPicPr>
          <p:nvPr/>
        </p:nvPicPr>
        <p:blipFill>
          <a:blip r:embed="rId2"/>
          <a:srcRect/>
          <a:stretch>
            <a:fillRect/>
          </a:stretch>
        </p:blipFill>
        <p:spPr bwMode="auto">
          <a:xfrm>
            <a:off x="4128808" y="4227969"/>
            <a:ext cx="3085958" cy="2314468"/>
          </a:xfrm>
          <a:prstGeom prst="rect">
            <a:avLst/>
          </a:prstGeom>
          <a:ln>
            <a:noFill/>
          </a:ln>
          <a:effectLst>
            <a:outerShdw blurRad="292100" dist="139700" dir="2700000" algn="tl" rotWithShape="0">
              <a:srgbClr val="333333">
                <a:alpha val="65000"/>
              </a:srgbClr>
            </a:outerShdw>
          </a:effectLst>
        </p:spPr>
      </p:pic>
      <p:pic>
        <p:nvPicPr>
          <p:cNvPr id="42" name="Picture 3" descr="G:\mojdehi\fe\2611_0111_1_W.jpg"/>
          <p:cNvPicPr>
            <a:picLocks noChangeAspect="1" noChangeArrowheads="1"/>
          </p:cNvPicPr>
          <p:nvPr/>
        </p:nvPicPr>
        <p:blipFill>
          <a:blip r:embed="rId3"/>
          <a:srcRect/>
          <a:stretch>
            <a:fillRect/>
          </a:stretch>
        </p:blipFill>
        <p:spPr bwMode="auto">
          <a:xfrm>
            <a:off x="1178593" y="3060898"/>
            <a:ext cx="2828424" cy="2197002"/>
          </a:xfrm>
          <a:prstGeom prst="rect">
            <a:avLst/>
          </a:prstGeom>
          <a:ln>
            <a:noFill/>
          </a:ln>
          <a:effectLst>
            <a:outerShdw blurRad="292100" dist="139700" dir="2700000" algn="tl" rotWithShape="0">
              <a:srgbClr val="333333">
                <a:alpha val="65000"/>
              </a:srgbClr>
            </a:outerShdw>
          </a:effectLst>
        </p:spPr>
      </p:pic>
      <p:pic>
        <p:nvPicPr>
          <p:cNvPr id="44" name="Picture 3" descr="G:\mojdehi\fe\dome1.jpg"/>
          <p:cNvPicPr>
            <a:picLocks noChangeAspect="1" noChangeArrowheads="1"/>
          </p:cNvPicPr>
          <p:nvPr/>
        </p:nvPicPr>
        <p:blipFill>
          <a:blip r:embed="rId4"/>
          <a:srcRect/>
          <a:stretch>
            <a:fillRect/>
          </a:stretch>
        </p:blipFill>
        <p:spPr bwMode="auto">
          <a:xfrm>
            <a:off x="1167063" y="852292"/>
            <a:ext cx="3232484" cy="2154990"/>
          </a:xfrm>
          <a:prstGeom prst="rect">
            <a:avLst/>
          </a:prstGeom>
          <a:ln>
            <a:noFill/>
          </a:ln>
          <a:effectLst>
            <a:outerShdw blurRad="292100" dist="139700" dir="2700000" algn="tl" rotWithShape="0">
              <a:srgbClr val="333333">
                <a:alpha val="65000"/>
              </a:srgbClr>
            </a:outerShdw>
          </a:effectLst>
        </p:spPr>
      </p:pic>
      <p:pic>
        <p:nvPicPr>
          <p:cNvPr id="45" name="Picture 4" descr="G:\mojdehi\fe\dome03.jpg"/>
          <p:cNvPicPr>
            <a:picLocks noChangeAspect="1" noChangeArrowheads="1"/>
          </p:cNvPicPr>
          <p:nvPr/>
        </p:nvPicPr>
        <p:blipFill>
          <a:blip r:embed="rId5"/>
          <a:srcRect/>
          <a:stretch>
            <a:fillRect/>
          </a:stretch>
        </p:blipFill>
        <p:spPr bwMode="auto">
          <a:xfrm>
            <a:off x="4587917" y="856140"/>
            <a:ext cx="1515226" cy="2020302"/>
          </a:xfrm>
          <a:prstGeom prst="rect">
            <a:avLst/>
          </a:prstGeom>
          <a:ln>
            <a:noFill/>
          </a:ln>
          <a:effectLst>
            <a:outerShdw blurRad="292100" dist="139700" dir="2700000" algn="tl" rotWithShape="0">
              <a:srgbClr val="333333">
                <a:alpha val="65000"/>
              </a:srgbClr>
            </a:outerShdw>
          </a:effectLst>
        </p:spPr>
      </p:pic>
      <p:pic>
        <p:nvPicPr>
          <p:cNvPr id="46" name="Picture 5" descr="G:\mojdehi\fe\dome04.jpg"/>
          <p:cNvPicPr>
            <a:picLocks noChangeAspect="1" noChangeArrowheads="1"/>
          </p:cNvPicPr>
          <p:nvPr/>
        </p:nvPicPr>
        <p:blipFill>
          <a:blip r:embed="rId6"/>
          <a:srcRect/>
          <a:stretch>
            <a:fillRect/>
          </a:stretch>
        </p:blipFill>
        <p:spPr bwMode="auto">
          <a:xfrm>
            <a:off x="6340517" y="2151541"/>
            <a:ext cx="1515226" cy="2020302"/>
          </a:xfrm>
          <a:prstGeom prst="rect">
            <a:avLst/>
          </a:prstGeom>
          <a:ln>
            <a:noFill/>
          </a:ln>
          <a:effectLst>
            <a:outerShdw blurRad="292100" dist="139700" dir="2700000" algn="tl" rotWithShape="0">
              <a:srgbClr val="333333">
                <a:alpha val="65000"/>
              </a:srgbClr>
            </a:outerShdw>
          </a:effectLst>
        </p:spPr>
      </p:pic>
      <p:pic>
        <p:nvPicPr>
          <p:cNvPr id="47" name="Picture 2" descr="G:\mojdehi\fe\dome22.jpg"/>
          <p:cNvPicPr>
            <a:picLocks noChangeAspect="1" noChangeArrowheads="1"/>
          </p:cNvPicPr>
          <p:nvPr/>
        </p:nvPicPr>
        <p:blipFill>
          <a:blip r:embed="rId7"/>
          <a:srcRect/>
          <a:stretch>
            <a:fillRect/>
          </a:stretch>
        </p:blipFill>
        <p:spPr bwMode="auto">
          <a:xfrm>
            <a:off x="4568292" y="3016255"/>
            <a:ext cx="1535430" cy="109096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1348750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flipV="1">
            <a:off x="4193510" y="1769520"/>
            <a:ext cx="3388390" cy="16042"/>
          </a:xfrm>
          <a:prstGeom prst="line">
            <a:avLst/>
          </a:prstGeom>
          <a:ln w="28575">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2667000" y="4876800"/>
            <a:ext cx="3352800" cy="1588"/>
          </a:xfrm>
          <a:prstGeom prst="line">
            <a:avLst/>
          </a:prstGeom>
          <a:ln w="28575">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526428" y="6476391"/>
            <a:ext cx="2292977" cy="229213"/>
          </a:xfrm>
          <a:prstGeom prst="rect">
            <a:avLst/>
          </a:prstGeom>
          <a:noFill/>
        </p:spPr>
        <p:txBody>
          <a:bodyPr wrap="square" lIns="59355" tIns="29678" rIns="59355" bIns="29678" rtlCol="0">
            <a:spAutoFit/>
          </a:bodyPr>
          <a:lstStyle/>
          <a:p>
            <a:pPr algn="ctr" rtl="0"/>
            <a:r>
              <a:rPr lang="fa-IR" sz="1100" dirty="0">
                <a:solidFill>
                  <a:prstClr val="white"/>
                </a:solidFill>
                <a:cs typeface="B Homa" panose="00000400000000000000" pitchFamily="2" charset="-78"/>
              </a:rPr>
              <a:t>22</a:t>
            </a:r>
            <a:endParaRPr lang="en-US" sz="1100" dirty="0">
              <a:solidFill>
                <a:prstClr val="white"/>
              </a:solidFill>
            </a:endParaRPr>
          </a:p>
        </p:txBody>
      </p:sp>
      <p:sp>
        <p:nvSpPr>
          <p:cNvPr id="40" name="TextBox 39"/>
          <p:cNvSpPr txBox="1"/>
          <p:nvPr/>
        </p:nvSpPr>
        <p:spPr>
          <a:xfrm>
            <a:off x="4876803" y="457202"/>
            <a:ext cx="3886201" cy="338554"/>
          </a:xfrm>
          <a:prstGeom prst="rect">
            <a:avLst/>
          </a:prstGeom>
          <a:noFill/>
        </p:spPr>
        <p:txBody>
          <a:bodyPr wrap="square" rtlCol="0">
            <a:spAutoFit/>
          </a:bodyPr>
          <a:lstStyle/>
          <a:p>
            <a:r>
              <a:rPr lang="fa-IR" sz="1600" b="1" dirty="0">
                <a:solidFill>
                  <a:prstClr val="white"/>
                </a:solidFill>
                <a:cs typeface="B Homa" panose="00000400000000000000" pitchFamily="2" charset="-78"/>
              </a:rPr>
              <a:t>تصاویر داخلی بنا :</a:t>
            </a:r>
            <a:endParaRPr lang="en-US" sz="1600" b="1" dirty="0">
              <a:solidFill>
                <a:prstClr val="white"/>
              </a:solidFill>
            </a:endParaRPr>
          </a:p>
        </p:txBody>
      </p:sp>
      <p:pic>
        <p:nvPicPr>
          <p:cNvPr id="38" name="Picture 9" descr="Support mast, Millennium Dome, 19th July 2003 Greenwich, London"/>
          <p:cNvPicPr>
            <a:picLocks noChangeAspect="1" noChangeArrowheads="1"/>
          </p:cNvPicPr>
          <p:nvPr/>
        </p:nvPicPr>
        <p:blipFill>
          <a:blip r:embed="rId2"/>
          <a:srcRect/>
          <a:stretch>
            <a:fillRect/>
          </a:stretch>
        </p:blipFill>
        <p:spPr bwMode="auto">
          <a:xfrm>
            <a:off x="1155031" y="915192"/>
            <a:ext cx="3048000" cy="2228850"/>
          </a:xfrm>
          <a:prstGeom prst="rect">
            <a:avLst/>
          </a:prstGeom>
          <a:ln>
            <a:noFill/>
          </a:ln>
          <a:effectLst>
            <a:outerShdw blurRad="292100" dist="139700" dir="2700000" algn="tl" rotWithShape="0">
              <a:srgbClr val="333333">
                <a:alpha val="65000"/>
              </a:srgbClr>
            </a:outerShdw>
          </a:effectLst>
        </p:spPr>
      </p:pic>
      <p:pic>
        <p:nvPicPr>
          <p:cNvPr id="39" name="Picture 3" descr="G:\mojdehi\fe\dome07.jpg"/>
          <p:cNvPicPr>
            <a:picLocks noChangeAspect="1" noChangeArrowheads="1"/>
          </p:cNvPicPr>
          <p:nvPr/>
        </p:nvPicPr>
        <p:blipFill>
          <a:blip r:embed="rId3"/>
          <a:srcRect/>
          <a:stretch>
            <a:fillRect/>
          </a:stretch>
        </p:blipFill>
        <p:spPr bwMode="auto">
          <a:xfrm>
            <a:off x="4660233" y="915192"/>
            <a:ext cx="1885950" cy="2590800"/>
          </a:xfrm>
          <a:prstGeom prst="rect">
            <a:avLst/>
          </a:prstGeom>
          <a:ln>
            <a:noFill/>
          </a:ln>
          <a:effectLst>
            <a:outerShdw blurRad="292100" dist="139700" dir="2700000" algn="tl" rotWithShape="0">
              <a:srgbClr val="333333">
                <a:alpha val="65000"/>
              </a:srgbClr>
            </a:outerShdw>
          </a:effectLst>
        </p:spPr>
      </p:pic>
      <p:pic>
        <p:nvPicPr>
          <p:cNvPr id="48" name="Picture 6" descr="G:\mojdehi\fe\2611_0966_1_W.jpg"/>
          <p:cNvPicPr>
            <a:picLocks noChangeAspect="1" noChangeArrowheads="1"/>
          </p:cNvPicPr>
          <p:nvPr/>
        </p:nvPicPr>
        <p:blipFill>
          <a:blip r:embed="rId4"/>
          <a:srcRect/>
          <a:stretch>
            <a:fillRect/>
          </a:stretch>
        </p:blipFill>
        <p:spPr bwMode="auto">
          <a:xfrm>
            <a:off x="5486402" y="3886994"/>
            <a:ext cx="2514600" cy="2209800"/>
          </a:xfrm>
          <a:prstGeom prst="rect">
            <a:avLst/>
          </a:prstGeom>
          <a:ln>
            <a:noFill/>
          </a:ln>
          <a:effectLst>
            <a:outerShdw blurRad="292100" dist="139700" dir="2700000" algn="tl" rotWithShape="0">
              <a:srgbClr val="333333">
                <a:alpha val="65000"/>
              </a:srgbClr>
            </a:outerShdw>
          </a:effectLst>
        </p:spPr>
      </p:pic>
      <p:cxnSp>
        <p:nvCxnSpPr>
          <p:cNvPr id="52" name="Straight Connector 51"/>
          <p:cNvCxnSpPr/>
          <p:nvPr/>
        </p:nvCxnSpPr>
        <p:spPr>
          <a:xfrm rot="5400000">
            <a:off x="2133202" y="3962005"/>
            <a:ext cx="1676400" cy="794"/>
          </a:xfrm>
          <a:prstGeom prst="line">
            <a:avLst/>
          </a:prstGeom>
          <a:ln w="28575">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rot="5400000">
            <a:off x="6529848" y="2819400"/>
            <a:ext cx="2134394" cy="794"/>
          </a:xfrm>
          <a:prstGeom prst="line">
            <a:avLst/>
          </a:prstGeom>
          <a:ln w="28575">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8195" name="Picture 3" descr="G:\tarahi fani\mojdehi\fe\mikefarm3_files\dome5.jpg"/>
          <p:cNvPicPr>
            <a:picLocks noChangeAspect="1" noChangeArrowheads="1"/>
          </p:cNvPicPr>
          <p:nvPr/>
        </p:nvPicPr>
        <p:blipFill>
          <a:blip r:embed="rId5"/>
          <a:srcRect/>
          <a:stretch>
            <a:fillRect/>
          </a:stretch>
        </p:blipFill>
        <p:spPr bwMode="auto">
          <a:xfrm>
            <a:off x="1155035" y="4189816"/>
            <a:ext cx="3038475" cy="190697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1044950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9" name="Straight Connector 48"/>
          <p:cNvCxnSpPr/>
          <p:nvPr/>
        </p:nvCxnSpPr>
        <p:spPr>
          <a:xfrm>
            <a:off x="5257800" y="1676400"/>
            <a:ext cx="838200" cy="1588"/>
          </a:xfrm>
          <a:prstGeom prst="line">
            <a:avLst/>
          </a:prstGeom>
          <a:ln w="28575">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5257800" y="5332412"/>
            <a:ext cx="838200" cy="1588"/>
          </a:xfrm>
          <a:prstGeom prst="line">
            <a:avLst/>
          </a:prstGeom>
          <a:ln w="28575">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5257800" y="3275012"/>
            <a:ext cx="838200" cy="1588"/>
          </a:xfrm>
          <a:prstGeom prst="line">
            <a:avLst/>
          </a:prstGeom>
          <a:ln w="28575">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526428" y="6476391"/>
            <a:ext cx="2292977" cy="229213"/>
          </a:xfrm>
          <a:prstGeom prst="rect">
            <a:avLst/>
          </a:prstGeom>
          <a:noFill/>
        </p:spPr>
        <p:txBody>
          <a:bodyPr wrap="square" lIns="59355" tIns="29678" rIns="59355" bIns="29678" rtlCol="0">
            <a:spAutoFit/>
          </a:bodyPr>
          <a:lstStyle/>
          <a:p>
            <a:pPr algn="ctr" rtl="0"/>
            <a:r>
              <a:rPr lang="fa-IR" sz="1100" dirty="0">
                <a:solidFill>
                  <a:prstClr val="white"/>
                </a:solidFill>
                <a:cs typeface="B Homa" panose="00000400000000000000" pitchFamily="2" charset="-78"/>
              </a:rPr>
              <a:t>23</a:t>
            </a:r>
            <a:endParaRPr lang="en-US" sz="1100" dirty="0">
              <a:solidFill>
                <a:prstClr val="white"/>
              </a:solidFill>
            </a:endParaRPr>
          </a:p>
        </p:txBody>
      </p:sp>
      <p:sp>
        <p:nvSpPr>
          <p:cNvPr id="40" name="TextBox 39"/>
          <p:cNvSpPr txBox="1"/>
          <p:nvPr/>
        </p:nvSpPr>
        <p:spPr>
          <a:xfrm>
            <a:off x="4876803" y="381000"/>
            <a:ext cx="3886201" cy="338554"/>
          </a:xfrm>
          <a:prstGeom prst="rect">
            <a:avLst/>
          </a:prstGeom>
          <a:noFill/>
        </p:spPr>
        <p:txBody>
          <a:bodyPr wrap="square" rtlCol="0">
            <a:spAutoFit/>
          </a:bodyPr>
          <a:lstStyle/>
          <a:p>
            <a:r>
              <a:rPr lang="fa-IR" sz="1600" b="1" dirty="0">
                <a:solidFill>
                  <a:prstClr val="white"/>
                </a:solidFill>
                <a:cs typeface="B Homa" panose="00000400000000000000" pitchFamily="2" charset="-78"/>
              </a:rPr>
              <a:t>تصاویر خارجی بنا :</a:t>
            </a:r>
            <a:endParaRPr lang="en-US" sz="1600" b="1" dirty="0">
              <a:solidFill>
                <a:prstClr val="white"/>
              </a:solidFill>
            </a:endParaRPr>
          </a:p>
        </p:txBody>
      </p:sp>
      <p:pic>
        <p:nvPicPr>
          <p:cNvPr id="38" name="Picture 2" descr="G:\mojdehi\fe\2611_0963_1_W.jpg"/>
          <p:cNvPicPr>
            <a:picLocks noChangeAspect="1" noChangeArrowheads="1"/>
          </p:cNvPicPr>
          <p:nvPr/>
        </p:nvPicPr>
        <p:blipFill>
          <a:blip r:embed="rId2"/>
          <a:srcRect l="5348" t="2055" b="17786"/>
          <a:stretch>
            <a:fillRect/>
          </a:stretch>
        </p:blipFill>
        <p:spPr bwMode="auto">
          <a:xfrm>
            <a:off x="5257798" y="886326"/>
            <a:ext cx="2697422" cy="3124200"/>
          </a:xfrm>
          <a:prstGeom prst="rect">
            <a:avLst/>
          </a:prstGeom>
          <a:ln>
            <a:noFill/>
          </a:ln>
          <a:effectLst>
            <a:outerShdw blurRad="292100" dist="139700" dir="2700000" algn="tl" rotWithShape="0">
              <a:srgbClr val="333333">
                <a:alpha val="65000"/>
              </a:srgbClr>
            </a:outerShdw>
          </a:effectLst>
        </p:spPr>
      </p:pic>
      <p:pic>
        <p:nvPicPr>
          <p:cNvPr id="43" name="Picture 5" descr="G:\mojdehi\fe\london_building_aw230607_2795.jpg"/>
          <p:cNvPicPr>
            <a:picLocks noChangeAspect="1" noChangeArrowheads="1"/>
          </p:cNvPicPr>
          <p:nvPr/>
        </p:nvPicPr>
        <p:blipFill>
          <a:blip r:embed="rId3"/>
          <a:srcRect/>
          <a:stretch>
            <a:fillRect/>
          </a:stretch>
        </p:blipFill>
        <p:spPr bwMode="auto">
          <a:xfrm>
            <a:off x="1235240" y="4202231"/>
            <a:ext cx="2870200" cy="2152651"/>
          </a:xfrm>
          <a:prstGeom prst="rect">
            <a:avLst/>
          </a:prstGeom>
          <a:ln>
            <a:noFill/>
          </a:ln>
          <a:effectLst>
            <a:outerShdw blurRad="292100" dist="139700" dir="2700000" algn="tl" rotWithShape="0">
              <a:srgbClr val="333333">
                <a:alpha val="65000"/>
              </a:srgbClr>
            </a:outerShdw>
          </a:effectLst>
        </p:spPr>
      </p:pic>
      <p:pic>
        <p:nvPicPr>
          <p:cNvPr id="47" name="Picture 3" descr="G:\mojdehi\fe\london_building_aw230607_2803.jpg"/>
          <p:cNvPicPr>
            <a:picLocks noChangeAspect="1" noChangeArrowheads="1"/>
          </p:cNvPicPr>
          <p:nvPr/>
        </p:nvPicPr>
        <p:blipFill>
          <a:blip r:embed="rId4"/>
          <a:srcRect/>
          <a:stretch>
            <a:fillRect/>
          </a:stretch>
        </p:blipFill>
        <p:spPr bwMode="auto">
          <a:xfrm>
            <a:off x="5257799" y="4239128"/>
            <a:ext cx="2667000" cy="2133600"/>
          </a:xfrm>
          <a:prstGeom prst="rect">
            <a:avLst/>
          </a:prstGeom>
          <a:ln>
            <a:noFill/>
          </a:ln>
          <a:effectLst>
            <a:outerShdw blurRad="292100" dist="139700" dir="2700000" algn="tl" rotWithShape="0">
              <a:srgbClr val="333333">
                <a:alpha val="65000"/>
              </a:srgbClr>
            </a:outerShdw>
          </a:effectLst>
        </p:spPr>
      </p:pic>
      <p:pic>
        <p:nvPicPr>
          <p:cNvPr id="48" name="Picture 9" descr="Millennium Dome and Canary Wharf, Millennium Dome, 19th July 2003 Greenwich, London"/>
          <p:cNvPicPr>
            <a:picLocks noChangeAspect="1" noChangeArrowheads="1"/>
          </p:cNvPicPr>
          <p:nvPr/>
        </p:nvPicPr>
        <p:blipFill>
          <a:blip r:embed="rId5"/>
          <a:srcRect b="33333"/>
          <a:stretch>
            <a:fillRect/>
          </a:stretch>
        </p:blipFill>
        <p:spPr bwMode="auto">
          <a:xfrm>
            <a:off x="1235244" y="2638926"/>
            <a:ext cx="2895601" cy="1371600"/>
          </a:xfrm>
          <a:prstGeom prst="rect">
            <a:avLst/>
          </a:prstGeom>
          <a:ln>
            <a:noFill/>
          </a:ln>
          <a:effectLst>
            <a:outerShdw blurRad="292100" dist="139700" dir="2700000" algn="tl" rotWithShape="0">
              <a:srgbClr val="333333">
                <a:alpha val="65000"/>
              </a:srgbClr>
            </a:outerShdw>
          </a:effectLst>
        </p:spPr>
      </p:pic>
      <p:pic>
        <p:nvPicPr>
          <p:cNvPr id="6146" name="Picture 2" descr="Photos of o2 entertainment district and Millennium Dome, North Greenwich, London, 2008"/>
          <p:cNvPicPr>
            <a:picLocks noChangeAspect="1" noChangeArrowheads="1"/>
          </p:cNvPicPr>
          <p:nvPr/>
        </p:nvPicPr>
        <p:blipFill>
          <a:blip r:embed="rId6"/>
          <a:srcRect t="4433" b="2482"/>
          <a:stretch>
            <a:fillRect/>
          </a:stretch>
        </p:blipFill>
        <p:spPr bwMode="auto">
          <a:xfrm>
            <a:off x="1235244" y="849429"/>
            <a:ext cx="2895601" cy="16002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6090892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1" name="Straight Connector 50"/>
          <p:cNvCxnSpPr/>
          <p:nvPr/>
        </p:nvCxnSpPr>
        <p:spPr>
          <a:xfrm>
            <a:off x="2857499" y="1612232"/>
            <a:ext cx="3860726" cy="1738"/>
          </a:xfrm>
          <a:prstGeom prst="line">
            <a:avLst/>
          </a:prstGeom>
          <a:ln w="28575">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2705099" y="5193633"/>
            <a:ext cx="3860726" cy="1738"/>
          </a:xfrm>
          <a:prstGeom prst="line">
            <a:avLst/>
          </a:prstGeom>
          <a:ln w="28575">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2477293" y="2679034"/>
            <a:ext cx="120" cy="1834607"/>
          </a:xfrm>
          <a:prstGeom prst="line">
            <a:avLst/>
          </a:prstGeom>
          <a:ln w="28575">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6439693" y="2831434"/>
            <a:ext cx="120" cy="1834607"/>
          </a:xfrm>
          <a:prstGeom prst="line">
            <a:avLst/>
          </a:prstGeom>
          <a:ln w="28575">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526428" y="6476391"/>
            <a:ext cx="2292977" cy="229213"/>
          </a:xfrm>
          <a:prstGeom prst="rect">
            <a:avLst/>
          </a:prstGeom>
          <a:noFill/>
        </p:spPr>
        <p:txBody>
          <a:bodyPr wrap="square" lIns="59355" tIns="29678" rIns="59355" bIns="29678" rtlCol="0">
            <a:spAutoFit/>
          </a:bodyPr>
          <a:lstStyle/>
          <a:p>
            <a:pPr algn="ctr" rtl="0"/>
            <a:r>
              <a:rPr lang="fa-IR" sz="1100" dirty="0">
                <a:solidFill>
                  <a:prstClr val="white"/>
                </a:solidFill>
                <a:cs typeface="B Homa" panose="00000400000000000000" pitchFamily="2" charset="-78"/>
              </a:rPr>
              <a:t>24</a:t>
            </a:r>
            <a:endParaRPr lang="en-US" sz="1100" dirty="0">
              <a:solidFill>
                <a:prstClr val="white"/>
              </a:solidFill>
            </a:endParaRPr>
          </a:p>
        </p:txBody>
      </p:sp>
      <p:sp>
        <p:nvSpPr>
          <p:cNvPr id="40" name="TextBox 39"/>
          <p:cNvSpPr txBox="1"/>
          <p:nvPr/>
        </p:nvSpPr>
        <p:spPr>
          <a:xfrm>
            <a:off x="3695702" y="393032"/>
            <a:ext cx="4474934" cy="338554"/>
          </a:xfrm>
          <a:prstGeom prst="rect">
            <a:avLst/>
          </a:prstGeom>
          <a:noFill/>
        </p:spPr>
        <p:txBody>
          <a:bodyPr wrap="square" rtlCol="0">
            <a:spAutoFit/>
          </a:bodyPr>
          <a:lstStyle/>
          <a:p>
            <a:r>
              <a:rPr lang="fa-IR" sz="1600" b="1" dirty="0">
                <a:solidFill>
                  <a:prstClr val="white"/>
                </a:solidFill>
                <a:cs typeface="B Homa" panose="00000400000000000000" pitchFamily="2" charset="-78"/>
              </a:rPr>
              <a:t>تصاویر خارجی بنا :</a:t>
            </a:r>
            <a:endParaRPr lang="en-US" sz="1600" b="1" dirty="0">
              <a:solidFill>
                <a:prstClr val="white"/>
              </a:solidFill>
            </a:endParaRPr>
          </a:p>
        </p:txBody>
      </p:sp>
      <p:pic>
        <p:nvPicPr>
          <p:cNvPr id="41" name="Picture 2" descr="E:\memari\Millennium dome\81351458ojFuhY_fs.jpg"/>
          <p:cNvPicPr>
            <a:picLocks noChangeAspect="1" noChangeArrowheads="1"/>
          </p:cNvPicPr>
          <p:nvPr/>
        </p:nvPicPr>
        <p:blipFill>
          <a:blip r:embed="rId2" cstate="print"/>
          <a:srcRect/>
          <a:stretch>
            <a:fillRect/>
          </a:stretch>
        </p:blipFill>
        <p:spPr bwMode="auto">
          <a:xfrm>
            <a:off x="4770254" y="850237"/>
            <a:ext cx="3325341" cy="2510307"/>
          </a:xfrm>
          <a:prstGeom prst="rect">
            <a:avLst/>
          </a:prstGeom>
          <a:ln>
            <a:noFill/>
          </a:ln>
          <a:effectLst>
            <a:outerShdw blurRad="292100" dist="139700" dir="2700000" algn="tl" rotWithShape="0">
              <a:srgbClr val="333333">
                <a:alpha val="65000"/>
              </a:srgbClr>
            </a:outerShdw>
          </a:effectLst>
        </p:spPr>
      </p:pic>
      <p:pic>
        <p:nvPicPr>
          <p:cNvPr id="42" name="Picture 3" descr="E:\memari\Millennium dome\millennium_dome_o2_P1039588.jpg"/>
          <p:cNvPicPr>
            <a:picLocks noChangeAspect="1" noChangeArrowheads="1"/>
          </p:cNvPicPr>
          <p:nvPr/>
        </p:nvPicPr>
        <p:blipFill>
          <a:blip r:embed="rId3" cstate="print"/>
          <a:srcRect/>
          <a:stretch>
            <a:fillRect/>
          </a:stretch>
        </p:blipFill>
        <p:spPr bwMode="auto">
          <a:xfrm>
            <a:off x="1333504" y="3745838"/>
            <a:ext cx="3422009" cy="2720056"/>
          </a:xfrm>
          <a:prstGeom prst="rect">
            <a:avLst/>
          </a:prstGeom>
          <a:ln>
            <a:noFill/>
          </a:ln>
          <a:effectLst>
            <a:outerShdw blurRad="292100" dist="139700" dir="2700000" algn="tl" rotWithShape="0">
              <a:srgbClr val="333333">
                <a:alpha val="65000"/>
              </a:srgbClr>
            </a:outerShdw>
          </a:effectLst>
        </p:spPr>
      </p:pic>
      <p:pic>
        <p:nvPicPr>
          <p:cNvPr id="44" name="Picture 7" descr="G:\mojdehi\fe\12.jpg"/>
          <p:cNvPicPr>
            <a:picLocks noChangeAspect="1" noChangeArrowheads="1"/>
          </p:cNvPicPr>
          <p:nvPr/>
        </p:nvPicPr>
        <p:blipFill>
          <a:blip r:embed="rId4"/>
          <a:srcRect/>
          <a:stretch>
            <a:fillRect/>
          </a:stretch>
        </p:blipFill>
        <p:spPr bwMode="auto">
          <a:xfrm>
            <a:off x="1319263" y="877658"/>
            <a:ext cx="3350656" cy="2512992"/>
          </a:xfrm>
          <a:prstGeom prst="rect">
            <a:avLst/>
          </a:prstGeom>
          <a:ln>
            <a:noFill/>
          </a:ln>
          <a:effectLst>
            <a:outerShdw blurRad="292100" dist="139700" dir="2700000" algn="tl" rotWithShape="0">
              <a:srgbClr val="333333">
                <a:alpha val="65000"/>
              </a:srgbClr>
            </a:outerShdw>
          </a:effectLst>
        </p:spPr>
      </p:pic>
      <p:pic>
        <p:nvPicPr>
          <p:cNvPr id="45" name="Picture 2" descr="G:\mojdehi\fe\2611_0090_1_W.jpg"/>
          <p:cNvPicPr>
            <a:picLocks noChangeAspect="1" noChangeArrowheads="1"/>
          </p:cNvPicPr>
          <p:nvPr/>
        </p:nvPicPr>
        <p:blipFill>
          <a:blip r:embed="rId5"/>
          <a:srcRect/>
          <a:stretch>
            <a:fillRect/>
          </a:stretch>
        </p:blipFill>
        <p:spPr bwMode="auto">
          <a:xfrm>
            <a:off x="4838701" y="3898234"/>
            <a:ext cx="3246520" cy="2544570"/>
          </a:xfrm>
          <a:prstGeom prst="rect">
            <a:avLst/>
          </a:prstGeom>
          <a:ln>
            <a:noFill/>
          </a:ln>
          <a:effectLst>
            <a:outerShdw blurRad="292100" dist="139700" dir="2700000" algn="tl" rotWithShape="0">
              <a:srgbClr val="333333">
                <a:alpha val="65000"/>
              </a:srgbClr>
            </a:outerShdw>
          </a:effectLst>
        </p:spPr>
      </p:pic>
      <p:pic>
        <p:nvPicPr>
          <p:cNvPr id="46" name="Picture 4" descr="G:\mojdehi\fe\2611_0116_1_W.jpg"/>
          <p:cNvPicPr>
            <a:picLocks noChangeAspect="1" noChangeArrowheads="1"/>
          </p:cNvPicPr>
          <p:nvPr/>
        </p:nvPicPr>
        <p:blipFill>
          <a:blip r:embed="rId6"/>
          <a:srcRect/>
          <a:stretch>
            <a:fillRect/>
          </a:stretch>
        </p:blipFill>
        <p:spPr bwMode="auto">
          <a:xfrm>
            <a:off x="3543299" y="2356056"/>
            <a:ext cx="2281338" cy="230226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0294233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1" name="Straight Connector 50"/>
          <p:cNvCxnSpPr/>
          <p:nvPr/>
        </p:nvCxnSpPr>
        <p:spPr>
          <a:xfrm>
            <a:off x="4953000" y="1676400"/>
            <a:ext cx="838200" cy="1588"/>
          </a:xfrm>
          <a:prstGeom prst="line">
            <a:avLst/>
          </a:prstGeom>
          <a:ln w="28575">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3950061" y="5137566"/>
            <a:ext cx="838200" cy="1588"/>
          </a:xfrm>
          <a:prstGeom prst="line">
            <a:avLst/>
          </a:prstGeom>
          <a:ln w="28575">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4026263" y="3919954"/>
            <a:ext cx="838200" cy="1588"/>
          </a:xfrm>
          <a:prstGeom prst="line">
            <a:avLst/>
          </a:prstGeom>
          <a:ln w="28575">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rot="5400000">
            <a:off x="6591697" y="3238103"/>
            <a:ext cx="1295400" cy="794"/>
          </a:xfrm>
          <a:prstGeom prst="line">
            <a:avLst/>
          </a:prstGeom>
          <a:ln w="28575">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526428" y="6476391"/>
            <a:ext cx="2292977" cy="229213"/>
          </a:xfrm>
          <a:prstGeom prst="rect">
            <a:avLst/>
          </a:prstGeom>
          <a:noFill/>
        </p:spPr>
        <p:txBody>
          <a:bodyPr wrap="square" lIns="59355" tIns="29678" rIns="59355" bIns="29678" rtlCol="0">
            <a:spAutoFit/>
          </a:bodyPr>
          <a:lstStyle/>
          <a:p>
            <a:pPr algn="ctr" rtl="0"/>
            <a:r>
              <a:rPr lang="fa-IR" sz="1100" dirty="0">
                <a:solidFill>
                  <a:prstClr val="white"/>
                </a:solidFill>
                <a:cs typeface="B Homa" panose="00000400000000000000" pitchFamily="2" charset="-78"/>
              </a:rPr>
              <a:t>25</a:t>
            </a:r>
            <a:endParaRPr lang="en-US" sz="1100" dirty="0">
              <a:solidFill>
                <a:prstClr val="white"/>
              </a:solidFill>
            </a:endParaRPr>
          </a:p>
        </p:txBody>
      </p:sp>
      <p:sp>
        <p:nvSpPr>
          <p:cNvPr id="40" name="TextBox 39"/>
          <p:cNvSpPr txBox="1"/>
          <p:nvPr/>
        </p:nvSpPr>
        <p:spPr>
          <a:xfrm>
            <a:off x="4876803" y="457202"/>
            <a:ext cx="3886201" cy="338554"/>
          </a:xfrm>
          <a:prstGeom prst="rect">
            <a:avLst/>
          </a:prstGeom>
          <a:noFill/>
        </p:spPr>
        <p:txBody>
          <a:bodyPr wrap="square" rtlCol="0">
            <a:spAutoFit/>
          </a:bodyPr>
          <a:lstStyle/>
          <a:p>
            <a:r>
              <a:rPr lang="fa-IR" sz="1600" b="1" dirty="0">
                <a:solidFill>
                  <a:prstClr val="white"/>
                </a:solidFill>
                <a:cs typeface="B Homa" panose="00000400000000000000" pitchFamily="2" charset="-78"/>
              </a:rPr>
              <a:t>تصاویر جزئیات بنا :</a:t>
            </a:r>
            <a:endParaRPr lang="en-US" sz="1600" b="1" dirty="0">
              <a:solidFill>
                <a:prstClr val="white"/>
              </a:solidFill>
            </a:endParaRPr>
          </a:p>
        </p:txBody>
      </p:sp>
      <p:pic>
        <p:nvPicPr>
          <p:cNvPr id="44" name="Picture 4" descr="G:\mojdehi\fe\dome08.jpg"/>
          <p:cNvPicPr>
            <a:picLocks noChangeAspect="1" noChangeArrowheads="1"/>
          </p:cNvPicPr>
          <p:nvPr/>
        </p:nvPicPr>
        <p:blipFill>
          <a:blip r:embed="rId2"/>
          <a:srcRect/>
          <a:stretch>
            <a:fillRect/>
          </a:stretch>
        </p:blipFill>
        <p:spPr bwMode="auto">
          <a:xfrm>
            <a:off x="1587861" y="795756"/>
            <a:ext cx="2514600" cy="1828800"/>
          </a:xfrm>
          <a:prstGeom prst="rect">
            <a:avLst/>
          </a:prstGeom>
          <a:ln>
            <a:noFill/>
          </a:ln>
          <a:effectLst>
            <a:outerShdw blurRad="292100" dist="139700" dir="2700000" algn="tl" rotWithShape="0">
              <a:srgbClr val="333333">
                <a:alpha val="65000"/>
              </a:srgbClr>
            </a:outerShdw>
          </a:effectLst>
        </p:spPr>
      </p:pic>
      <p:pic>
        <p:nvPicPr>
          <p:cNvPr id="45" name="Picture 4" descr="E:\memari\Millennium dome\A023-00417_Construction_of_roof_structure_of_Millennium_Dome_Greenwich_London_UK_1999.jpg"/>
          <p:cNvPicPr>
            <a:picLocks noChangeAspect="1" noChangeArrowheads="1"/>
          </p:cNvPicPr>
          <p:nvPr/>
        </p:nvPicPr>
        <p:blipFill>
          <a:blip r:embed="rId3"/>
          <a:srcRect t="30305"/>
          <a:stretch>
            <a:fillRect/>
          </a:stretch>
        </p:blipFill>
        <p:spPr bwMode="auto">
          <a:xfrm>
            <a:off x="1587861" y="4704978"/>
            <a:ext cx="2514600" cy="1577181"/>
          </a:xfrm>
          <a:prstGeom prst="rect">
            <a:avLst/>
          </a:prstGeom>
          <a:ln>
            <a:noFill/>
          </a:ln>
          <a:effectLst>
            <a:outerShdw blurRad="292100" dist="139700" dir="2700000" algn="tl" rotWithShape="0">
              <a:srgbClr val="333333">
                <a:alpha val="65000"/>
              </a:srgbClr>
            </a:outerShdw>
          </a:effectLst>
        </p:spPr>
      </p:pic>
      <p:pic>
        <p:nvPicPr>
          <p:cNvPr id="46" name="Picture 2" descr="G:\mojdehi\fe\2611_0166_1_W.jpg"/>
          <p:cNvPicPr>
            <a:picLocks noChangeAspect="1" noChangeArrowheads="1"/>
          </p:cNvPicPr>
          <p:nvPr/>
        </p:nvPicPr>
        <p:blipFill>
          <a:blip r:embed="rId4"/>
          <a:srcRect/>
          <a:stretch>
            <a:fillRect/>
          </a:stretch>
        </p:blipFill>
        <p:spPr bwMode="auto">
          <a:xfrm>
            <a:off x="4876803" y="3538954"/>
            <a:ext cx="2654660" cy="2743200"/>
          </a:xfrm>
          <a:prstGeom prst="rect">
            <a:avLst/>
          </a:prstGeom>
          <a:ln>
            <a:noFill/>
          </a:ln>
          <a:effectLst>
            <a:outerShdw blurRad="292100" dist="139700" dir="2700000" algn="tl" rotWithShape="0">
              <a:srgbClr val="333333">
                <a:alpha val="65000"/>
              </a:srgbClr>
            </a:outerShdw>
          </a:effectLst>
        </p:spPr>
      </p:pic>
      <p:pic>
        <p:nvPicPr>
          <p:cNvPr id="49" name="Picture 6" descr="G:\mojdehi\fe\millennium-dome-o2-15.jpg"/>
          <p:cNvPicPr>
            <a:picLocks noChangeAspect="1" noChangeArrowheads="1"/>
          </p:cNvPicPr>
          <p:nvPr/>
        </p:nvPicPr>
        <p:blipFill>
          <a:blip r:embed="rId5"/>
          <a:srcRect/>
          <a:stretch>
            <a:fillRect/>
          </a:stretch>
        </p:blipFill>
        <p:spPr bwMode="auto">
          <a:xfrm>
            <a:off x="4788266" y="1159004"/>
            <a:ext cx="2668081" cy="1846550"/>
          </a:xfrm>
          <a:prstGeom prst="rect">
            <a:avLst/>
          </a:prstGeom>
          <a:ln>
            <a:noFill/>
          </a:ln>
          <a:effectLst>
            <a:outerShdw blurRad="292100" dist="139700" dir="2700000" algn="tl" rotWithShape="0">
              <a:srgbClr val="333333">
                <a:alpha val="65000"/>
              </a:srgbClr>
            </a:outerShdw>
          </a:effectLst>
        </p:spPr>
      </p:pic>
      <p:pic>
        <p:nvPicPr>
          <p:cNvPr id="56" name="Picture 5" descr="G:\mojdehi\fe\millennium-dome-o2-14.jpg"/>
          <p:cNvPicPr>
            <a:picLocks noChangeAspect="1" noChangeArrowheads="1"/>
          </p:cNvPicPr>
          <p:nvPr/>
        </p:nvPicPr>
        <p:blipFill>
          <a:blip r:embed="rId6"/>
          <a:srcRect l="5312" r="1737" b="35390"/>
          <a:stretch>
            <a:fillRect/>
          </a:stretch>
        </p:blipFill>
        <p:spPr bwMode="auto">
          <a:xfrm>
            <a:off x="1587861" y="3005554"/>
            <a:ext cx="2514600" cy="12954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7003352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1" name="Straight Connector 60"/>
          <p:cNvCxnSpPr/>
          <p:nvPr/>
        </p:nvCxnSpPr>
        <p:spPr>
          <a:xfrm>
            <a:off x="3401604" y="5021362"/>
            <a:ext cx="1274671" cy="1723"/>
          </a:xfrm>
          <a:prstGeom prst="line">
            <a:avLst/>
          </a:prstGeom>
          <a:ln w="28575">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2694099" y="3300427"/>
            <a:ext cx="183" cy="578864"/>
          </a:xfrm>
          <a:prstGeom prst="line">
            <a:avLst/>
          </a:prstGeom>
          <a:ln w="28575">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5042893" y="2049562"/>
            <a:ext cx="1614583" cy="1723"/>
          </a:xfrm>
          <a:prstGeom prst="line">
            <a:avLst/>
          </a:prstGeom>
          <a:ln w="28575">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6657294" y="1887329"/>
            <a:ext cx="183" cy="2067368"/>
          </a:xfrm>
          <a:prstGeom prst="line">
            <a:avLst/>
          </a:prstGeom>
          <a:ln w="28575">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526428" y="6476391"/>
            <a:ext cx="2292977" cy="229213"/>
          </a:xfrm>
          <a:prstGeom prst="rect">
            <a:avLst/>
          </a:prstGeom>
          <a:noFill/>
        </p:spPr>
        <p:txBody>
          <a:bodyPr wrap="square" lIns="59355" tIns="29678" rIns="59355" bIns="29678" rtlCol="0">
            <a:spAutoFit/>
          </a:bodyPr>
          <a:lstStyle/>
          <a:p>
            <a:pPr algn="ctr" rtl="0"/>
            <a:r>
              <a:rPr lang="fa-IR" sz="1100" dirty="0">
                <a:solidFill>
                  <a:prstClr val="white"/>
                </a:solidFill>
                <a:cs typeface="B Homa" panose="00000400000000000000" pitchFamily="2" charset="-78"/>
              </a:rPr>
              <a:t>26</a:t>
            </a:r>
            <a:endParaRPr lang="en-US" sz="1100" dirty="0">
              <a:solidFill>
                <a:prstClr val="white"/>
              </a:solidFill>
            </a:endParaRPr>
          </a:p>
        </p:txBody>
      </p:sp>
      <p:sp>
        <p:nvSpPr>
          <p:cNvPr id="40" name="TextBox 39"/>
          <p:cNvSpPr txBox="1"/>
          <p:nvPr/>
        </p:nvSpPr>
        <p:spPr>
          <a:xfrm>
            <a:off x="4876803" y="457202"/>
            <a:ext cx="3886201" cy="338554"/>
          </a:xfrm>
          <a:prstGeom prst="rect">
            <a:avLst/>
          </a:prstGeom>
          <a:noFill/>
        </p:spPr>
        <p:txBody>
          <a:bodyPr wrap="square" rtlCol="0">
            <a:spAutoFit/>
          </a:bodyPr>
          <a:lstStyle/>
          <a:p>
            <a:r>
              <a:rPr lang="fa-IR" sz="1600" b="1" dirty="0">
                <a:solidFill>
                  <a:prstClr val="white"/>
                </a:solidFill>
                <a:cs typeface="B Homa" panose="00000400000000000000" pitchFamily="2" charset="-78"/>
              </a:rPr>
              <a:t>تصاویر جدید بنا :</a:t>
            </a:r>
            <a:endParaRPr lang="en-US" sz="1600" b="1" dirty="0">
              <a:solidFill>
                <a:prstClr val="white"/>
              </a:solidFill>
            </a:endParaRPr>
          </a:p>
        </p:txBody>
      </p:sp>
      <p:pic>
        <p:nvPicPr>
          <p:cNvPr id="41" name="Picture 2" descr="Photos of o2 entertainment district and Millennium Dome, North Greenwich, London, 2008"/>
          <p:cNvPicPr>
            <a:picLocks noChangeAspect="1" noChangeArrowheads="1"/>
          </p:cNvPicPr>
          <p:nvPr/>
        </p:nvPicPr>
        <p:blipFill>
          <a:blip r:embed="rId2"/>
          <a:srcRect/>
          <a:stretch>
            <a:fillRect/>
          </a:stretch>
        </p:blipFill>
        <p:spPr bwMode="auto">
          <a:xfrm>
            <a:off x="1443791" y="795756"/>
            <a:ext cx="3842090" cy="2549341"/>
          </a:xfrm>
          <a:prstGeom prst="rect">
            <a:avLst/>
          </a:prstGeom>
          <a:ln>
            <a:noFill/>
          </a:ln>
          <a:effectLst>
            <a:outerShdw blurRad="292100" dist="139700" dir="2700000" algn="tl" rotWithShape="0">
              <a:srgbClr val="333333">
                <a:alpha val="65000"/>
              </a:srgbClr>
            </a:outerShdw>
          </a:effectLst>
        </p:spPr>
      </p:pic>
      <p:pic>
        <p:nvPicPr>
          <p:cNvPr id="48130" name="Picture 2" descr="Photos of o2 entertainment district and Millennium Dome, North Greenwich, London, 2008"/>
          <p:cNvPicPr>
            <a:picLocks noChangeAspect="1" noChangeArrowheads="1"/>
          </p:cNvPicPr>
          <p:nvPr/>
        </p:nvPicPr>
        <p:blipFill>
          <a:blip r:embed="rId3"/>
          <a:srcRect/>
          <a:stretch>
            <a:fillRect/>
          </a:stretch>
        </p:blipFill>
        <p:spPr bwMode="auto">
          <a:xfrm>
            <a:off x="4065894" y="3696210"/>
            <a:ext cx="3695942" cy="2452367"/>
          </a:xfrm>
          <a:prstGeom prst="rect">
            <a:avLst/>
          </a:prstGeom>
          <a:ln>
            <a:noFill/>
          </a:ln>
          <a:effectLst>
            <a:outerShdw blurRad="292100" dist="139700" dir="2700000" algn="tl" rotWithShape="0">
              <a:srgbClr val="333333">
                <a:alpha val="65000"/>
              </a:srgbClr>
            </a:outerShdw>
          </a:effectLst>
        </p:spPr>
      </p:pic>
      <p:pic>
        <p:nvPicPr>
          <p:cNvPr id="42" name="Picture 4" descr="E:\memari\Millennium dome\London escorted tour Terracotta and Tut exhibitions 14 to 16 mar 150.jpg"/>
          <p:cNvPicPr>
            <a:picLocks noChangeAspect="1" noChangeArrowheads="1"/>
          </p:cNvPicPr>
          <p:nvPr/>
        </p:nvPicPr>
        <p:blipFill>
          <a:blip r:embed="rId4" cstate="print"/>
          <a:srcRect/>
          <a:stretch>
            <a:fillRect/>
          </a:stretch>
        </p:blipFill>
        <p:spPr bwMode="auto">
          <a:xfrm>
            <a:off x="1645761" y="3439441"/>
            <a:ext cx="2043794" cy="272505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9594349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p:nvPr/>
        </p:nvSpPr>
        <p:spPr>
          <a:xfrm>
            <a:off x="526428" y="6476391"/>
            <a:ext cx="2292977" cy="229213"/>
          </a:xfrm>
          <a:prstGeom prst="rect">
            <a:avLst/>
          </a:prstGeom>
          <a:noFill/>
        </p:spPr>
        <p:txBody>
          <a:bodyPr wrap="square" lIns="59355" tIns="29678" rIns="59355" bIns="29678" rtlCol="0">
            <a:spAutoFit/>
          </a:bodyPr>
          <a:lstStyle/>
          <a:p>
            <a:pPr algn="ctr" rtl="0"/>
            <a:r>
              <a:rPr lang="fa-IR" sz="1100" dirty="0">
                <a:solidFill>
                  <a:prstClr val="white"/>
                </a:solidFill>
                <a:cs typeface="B Homa" panose="00000400000000000000" pitchFamily="2" charset="-78"/>
              </a:rPr>
              <a:t>1</a:t>
            </a:r>
            <a:endParaRPr lang="en-US" sz="1100" dirty="0">
              <a:solidFill>
                <a:prstClr val="white"/>
              </a:solidFill>
            </a:endParaRPr>
          </a:p>
        </p:txBody>
      </p:sp>
      <p:sp>
        <p:nvSpPr>
          <p:cNvPr id="8" name="TextBox 7"/>
          <p:cNvSpPr txBox="1"/>
          <p:nvPr/>
        </p:nvSpPr>
        <p:spPr>
          <a:xfrm>
            <a:off x="5029203" y="652047"/>
            <a:ext cx="3886201" cy="338554"/>
          </a:xfrm>
          <a:prstGeom prst="rect">
            <a:avLst/>
          </a:prstGeom>
          <a:noFill/>
        </p:spPr>
        <p:txBody>
          <a:bodyPr wrap="square" rtlCol="0">
            <a:spAutoFit/>
          </a:bodyPr>
          <a:lstStyle/>
          <a:p>
            <a:r>
              <a:rPr lang="fa-IR" sz="1600" b="1" dirty="0">
                <a:solidFill>
                  <a:prstClr val="white"/>
                </a:solidFill>
                <a:cs typeface="B Homa" panose="00000400000000000000" pitchFamily="2" charset="-78"/>
              </a:rPr>
              <a:t>معرفی پروژه :</a:t>
            </a:r>
            <a:endParaRPr lang="en-US" sz="1600" b="1" dirty="0">
              <a:solidFill>
                <a:prstClr val="white"/>
              </a:solidFill>
            </a:endParaRPr>
          </a:p>
        </p:txBody>
      </p:sp>
      <p:pic>
        <p:nvPicPr>
          <p:cNvPr id="7" name="Picture 4" descr="G:\mojdehi\fe\millennium_dome_wa261108.jpg"/>
          <p:cNvPicPr>
            <a:picLocks noChangeAspect="1" noChangeArrowheads="1"/>
          </p:cNvPicPr>
          <p:nvPr/>
        </p:nvPicPr>
        <p:blipFill>
          <a:blip r:embed="rId2"/>
          <a:srcRect l="2383" r="4694" b="6962"/>
          <a:stretch>
            <a:fillRect/>
          </a:stretch>
        </p:blipFill>
        <p:spPr bwMode="auto">
          <a:xfrm>
            <a:off x="1840659" y="3672733"/>
            <a:ext cx="3355622" cy="2209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 name="Picture 4" descr="G:\mojdehi\fe\L00897608872.jpg"/>
          <p:cNvPicPr>
            <a:picLocks noChangeAspect="1" noChangeArrowheads="1"/>
          </p:cNvPicPr>
          <p:nvPr/>
        </p:nvPicPr>
        <p:blipFill>
          <a:blip r:embed="rId3"/>
          <a:srcRect t="6963" r="15731"/>
          <a:stretch>
            <a:fillRect/>
          </a:stretch>
        </p:blipFill>
        <p:spPr bwMode="auto">
          <a:xfrm>
            <a:off x="1796624" y="530458"/>
            <a:ext cx="3341753" cy="234095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2" name="TextBox 41"/>
          <p:cNvSpPr txBox="1"/>
          <p:nvPr/>
        </p:nvSpPr>
        <p:spPr>
          <a:xfrm>
            <a:off x="6553200" y="2131880"/>
            <a:ext cx="2057400" cy="276999"/>
          </a:xfrm>
          <a:prstGeom prst="rect">
            <a:avLst/>
          </a:prstGeom>
          <a:noFill/>
        </p:spPr>
        <p:txBody>
          <a:bodyPr wrap="square" rtlCol="1">
            <a:spAutoFit/>
          </a:bodyPr>
          <a:lstStyle/>
          <a:p>
            <a:pPr algn="l" rtl="0"/>
            <a:r>
              <a:rPr lang="fa-IR" sz="1200" b="1" dirty="0">
                <a:solidFill>
                  <a:prstClr val="white"/>
                </a:solidFill>
                <a:cs typeface="B Homa" panose="00000400000000000000" pitchFamily="2" charset="-78"/>
              </a:rPr>
              <a:t>) </a:t>
            </a:r>
            <a:r>
              <a:rPr lang="en-US" sz="1200" b="1" dirty="0">
                <a:solidFill>
                  <a:prstClr val="white"/>
                </a:solidFill>
              </a:rPr>
              <a:t>millennium </a:t>
            </a:r>
            <a:r>
              <a:rPr lang="en-US" sz="1200" b="1" dirty="0" err="1">
                <a:solidFill>
                  <a:prstClr val="white"/>
                </a:solidFill>
              </a:rPr>
              <a:t>dom</a:t>
            </a:r>
            <a:r>
              <a:rPr lang="fa-IR" sz="1200" b="1" dirty="0">
                <a:solidFill>
                  <a:prstClr val="white"/>
                </a:solidFill>
                <a:cs typeface="B Homa" panose="00000400000000000000" pitchFamily="2" charset="-78"/>
              </a:rPr>
              <a:t> گنبد هزاره ( </a:t>
            </a:r>
            <a:r>
              <a:rPr lang="en-US" sz="1200" b="1" dirty="0">
                <a:solidFill>
                  <a:prstClr val="white"/>
                </a:solidFill>
              </a:rPr>
              <a:t> </a:t>
            </a:r>
            <a:endParaRPr lang="fa-IR" sz="1200" b="1" dirty="0">
              <a:solidFill>
                <a:prstClr val="white"/>
              </a:solidFill>
              <a:cs typeface="B Homa" panose="00000400000000000000" pitchFamily="2" charset="-78"/>
            </a:endParaRPr>
          </a:p>
        </p:txBody>
      </p:sp>
      <p:sp>
        <p:nvSpPr>
          <p:cNvPr id="43" name="TextBox 42"/>
          <p:cNvSpPr txBox="1"/>
          <p:nvPr/>
        </p:nvSpPr>
        <p:spPr>
          <a:xfrm>
            <a:off x="4648202" y="2436674"/>
            <a:ext cx="3886201" cy="1754326"/>
          </a:xfrm>
          <a:prstGeom prst="rect">
            <a:avLst/>
          </a:prstGeom>
          <a:noFill/>
        </p:spPr>
        <p:txBody>
          <a:bodyPr wrap="square" rtlCol="0">
            <a:spAutoFit/>
          </a:bodyPr>
          <a:lstStyle/>
          <a:p>
            <a:r>
              <a:rPr lang="fa-IR" sz="1200" dirty="0">
                <a:solidFill>
                  <a:prstClr val="white"/>
                </a:solidFill>
                <a:cs typeface="B Homa" panose="00000400000000000000" pitchFamily="2" charset="-78"/>
              </a:rPr>
              <a:t>معمار : ریچارد راجرز</a:t>
            </a:r>
          </a:p>
          <a:p>
            <a:endParaRPr lang="fa-IR" sz="1200" dirty="0">
              <a:solidFill>
                <a:prstClr val="white"/>
              </a:solidFill>
              <a:cs typeface="B Homa" panose="00000400000000000000" pitchFamily="2" charset="-78"/>
            </a:endParaRPr>
          </a:p>
          <a:p>
            <a:r>
              <a:rPr lang="fa-IR" sz="1200" dirty="0">
                <a:solidFill>
                  <a:prstClr val="white"/>
                </a:solidFill>
                <a:cs typeface="B Homa" panose="00000400000000000000" pitchFamily="2" charset="-78"/>
              </a:rPr>
              <a:t>طراح سازه : فرای اتو</a:t>
            </a:r>
          </a:p>
          <a:p>
            <a:endParaRPr lang="fa-IR" sz="1200" dirty="0">
              <a:solidFill>
                <a:prstClr val="white"/>
              </a:solidFill>
              <a:cs typeface="B Homa" panose="00000400000000000000" pitchFamily="2" charset="-78"/>
            </a:endParaRPr>
          </a:p>
          <a:p>
            <a:r>
              <a:rPr lang="fa-IR" sz="1200" dirty="0">
                <a:solidFill>
                  <a:prstClr val="white"/>
                </a:solidFill>
                <a:cs typeface="B Homa" panose="00000400000000000000" pitchFamily="2" charset="-78"/>
              </a:rPr>
              <a:t>سال ساخت : 1999-19996</a:t>
            </a:r>
          </a:p>
          <a:p>
            <a:endParaRPr lang="fa-IR" sz="1200" dirty="0">
              <a:solidFill>
                <a:prstClr val="white"/>
              </a:solidFill>
              <a:cs typeface="B Homa" panose="00000400000000000000" pitchFamily="2" charset="-78"/>
            </a:endParaRPr>
          </a:p>
          <a:p>
            <a:r>
              <a:rPr lang="fa-IR" sz="1200" dirty="0">
                <a:solidFill>
                  <a:prstClr val="white"/>
                </a:solidFill>
                <a:cs typeface="B Homa" panose="00000400000000000000" pitchFamily="2" charset="-78"/>
              </a:rPr>
              <a:t>مکان : گرینویچ ، لندن ، انگلستان</a:t>
            </a:r>
          </a:p>
          <a:p>
            <a:endParaRPr lang="fa-IR" sz="1200" dirty="0">
              <a:solidFill>
                <a:prstClr val="white"/>
              </a:solidFill>
              <a:cs typeface="B Homa" panose="00000400000000000000" pitchFamily="2" charset="-78"/>
            </a:endParaRPr>
          </a:p>
          <a:p>
            <a:r>
              <a:rPr lang="fa-IR" sz="1200" dirty="0">
                <a:solidFill>
                  <a:prstClr val="white"/>
                </a:solidFill>
                <a:cs typeface="B Homa" panose="00000400000000000000" pitchFamily="2" charset="-78"/>
              </a:rPr>
              <a:t> </a:t>
            </a:r>
            <a:endParaRPr lang="en-US" sz="1200" dirty="0">
              <a:solidFill>
                <a:prstClr val="white"/>
              </a:solidFill>
            </a:endParaRPr>
          </a:p>
        </p:txBody>
      </p:sp>
      <p:cxnSp>
        <p:nvCxnSpPr>
          <p:cNvPr id="45" name="Straight Connector 44"/>
          <p:cNvCxnSpPr/>
          <p:nvPr/>
        </p:nvCxnSpPr>
        <p:spPr>
          <a:xfrm>
            <a:off x="6248402" y="1524000"/>
            <a:ext cx="2438400" cy="1588"/>
          </a:xfrm>
          <a:prstGeom prst="line">
            <a:avLst/>
          </a:prstGeom>
          <a:ln w="28575">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rot="5400000">
            <a:off x="7200900" y="3009900"/>
            <a:ext cx="2971800" cy="1588"/>
          </a:xfrm>
          <a:prstGeom prst="line">
            <a:avLst/>
          </a:prstGeom>
          <a:ln w="28575">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6248402" y="4495800"/>
            <a:ext cx="2438400" cy="1588"/>
          </a:xfrm>
          <a:prstGeom prst="line">
            <a:avLst/>
          </a:prstGeom>
          <a:ln w="28575">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982367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876803" y="457202"/>
            <a:ext cx="3886201" cy="338554"/>
          </a:xfrm>
          <a:prstGeom prst="rect">
            <a:avLst/>
          </a:prstGeom>
          <a:noFill/>
        </p:spPr>
        <p:txBody>
          <a:bodyPr wrap="square" rtlCol="0">
            <a:spAutoFit/>
          </a:bodyPr>
          <a:lstStyle/>
          <a:p>
            <a:r>
              <a:rPr lang="fa-IR" sz="1600" b="1" dirty="0">
                <a:solidFill>
                  <a:prstClr val="white"/>
                </a:solidFill>
                <a:cs typeface="B Homa" panose="00000400000000000000" pitchFamily="2" charset="-78"/>
              </a:rPr>
              <a:t>منابع:</a:t>
            </a:r>
            <a:endParaRPr lang="en-US" sz="1600" b="1" dirty="0">
              <a:solidFill>
                <a:prstClr val="white"/>
              </a:solidFill>
            </a:endParaRPr>
          </a:p>
        </p:txBody>
      </p:sp>
      <p:sp>
        <p:nvSpPr>
          <p:cNvPr id="5" name="TextBox 4"/>
          <p:cNvSpPr txBox="1"/>
          <p:nvPr/>
        </p:nvSpPr>
        <p:spPr>
          <a:xfrm>
            <a:off x="4126833" y="1066802"/>
            <a:ext cx="4636172" cy="923330"/>
          </a:xfrm>
          <a:prstGeom prst="rect">
            <a:avLst/>
          </a:prstGeom>
          <a:noFill/>
        </p:spPr>
        <p:txBody>
          <a:bodyPr wrap="square" rtlCol="0">
            <a:spAutoFit/>
          </a:bodyPr>
          <a:lstStyle/>
          <a:p>
            <a:r>
              <a:rPr lang="fa-IR" dirty="0">
                <a:solidFill>
                  <a:prstClr val="white"/>
                </a:solidFill>
                <a:cs typeface="B Homa" panose="00000400000000000000" pitchFamily="2" charset="-78"/>
              </a:rPr>
              <a:t>معماری </a:t>
            </a:r>
            <a:r>
              <a:rPr lang="fa-IR" dirty="0" smtClean="0">
                <a:solidFill>
                  <a:prstClr val="white"/>
                </a:solidFill>
                <a:cs typeface="B Homa" panose="00000400000000000000" pitchFamily="2" charset="-78"/>
              </a:rPr>
              <a:t>تکنو</a:t>
            </a:r>
            <a:r>
              <a:rPr lang="fa-IR" dirty="0">
                <a:solidFill>
                  <a:prstClr val="white"/>
                </a:solidFill>
                <a:cs typeface="B Homa" panose="00000400000000000000" pitchFamily="2" charset="-78"/>
              </a:rPr>
              <a:t>سازه در معماری، دكتر گلابچي.</a:t>
            </a:r>
          </a:p>
          <a:p>
            <a:r>
              <a:rPr lang="fa-IR" dirty="0" smtClean="0">
                <a:solidFill>
                  <a:prstClr val="white"/>
                </a:solidFill>
                <a:cs typeface="B Homa" panose="00000400000000000000" pitchFamily="2" charset="-78"/>
              </a:rPr>
              <a:t>لوژیک </a:t>
            </a:r>
            <a:endParaRPr lang="fa-IR" dirty="0">
              <a:solidFill>
                <a:prstClr val="white"/>
              </a:solidFill>
              <a:cs typeface="B Homa" panose="00000400000000000000" pitchFamily="2" charset="-78"/>
            </a:endParaRPr>
          </a:p>
          <a:p>
            <a:r>
              <a:rPr lang="fa-IR" dirty="0" smtClean="0">
                <a:solidFill>
                  <a:prstClr val="white"/>
                </a:solidFill>
                <a:cs typeface="B Homa" panose="00000400000000000000" pitchFamily="2" charset="-78"/>
              </a:rPr>
              <a:t>درک </a:t>
            </a:r>
            <a:r>
              <a:rPr lang="fa-IR" dirty="0">
                <a:solidFill>
                  <a:prstClr val="white"/>
                </a:solidFill>
                <a:cs typeface="B Homa" panose="00000400000000000000" pitchFamily="2" charset="-78"/>
              </a:rPr>
              <a:t>رفتار سازه ها ، دكتر گلابچي</a:t>
            </a:r>
            <a:endParaRPr lang="en-US" dirty="0">
              <a:solidFill>
                <a:prstClr val="white"/>
              </a:solidFill>
            </a:endParaRPr>
          </a:p>
        </p:txBody>
      </p:sp>
      <p:sp>
        <p:nvSpPr>
          <p:cNvPr id="8" name="Rectangle 7"/>
          <p:cNvSpPr/>
          <p:nvPr/>
        </p:nvSpPr>
        <p:spPr>
          <a:xfrm>
            <a:off x="1809753" y="2261178"/>
            <a:ext cx="6134100" cy="2308324"/>
          </a:xfrm>
          <a:prstGeom prst="rect">
            <a:avLst/>
          </a:prstGeom>
        </p:spPr>
        <p:txBody>
          <a:bodyPr wrap="square">
            <a:spAutoFit/>
          </a:bodyPr>
          <a:lstStyle/>
          <a:p>
            <a:pPr algn="l" rtl="0"/>
            <a:r>
              <a:rPr lang="en-US" sz="1600" dirty="0">
                <a:solidFill>
                  <a:prstClr val="white"/>
                </a:solidFill>
                <a:hlinkClick r:id="rId2"/>
              </a:rPr>
              <a:t>www.arkitekturnet.dk/anmeldelser/0012rl.htm</a:t>
            </a:r>
            <a:endParaRPr lang="en-US" sz="1600" dirty="0">
              <a:solidFill>
                <a:prstClr val="white"/>
              </a:solidFill>
            </a:endParaRPr>
          </a:p>
          <a:p>
            <a:pPr algn="l" rtl="0"/>
            <a:r>
              <a:rPr lang="en-US" sz="1600" dirty="0">
                <a:solidFill>
                  <a:prstClr val="white"/>
                </a:solidFill>
              </a:rPr>
              <a:t> </a:t>
            </a:r>
            <a:r>
              <a:rPr lang="en-US" sz="1600" dirty="0">
                <a:solidFill>
                  <a:prstClr val="white"/>
                </a:solidFill>
                <a:hlinkClick r:id="rId3"/>
              </a:rPr>
              <a:t>www.e-architect.co.uk</a:t>
            </a:r>
            <a:endParaRPr lang="en-US" sz="1600" dirty="0">
              <a:solidFill>
                <a:prstClr val="white"/>
              </a:solidFill>
            </a:endParaRPr>
          </a:p>
          <a:p>
            <a:pPr algn="l" rtl="0"/>
            <a:r>
              <a:rPr lang="en-US" sz="1600" dirty="0">
                <a:solidFill>
                  <a:prstClr val="white"/>
                </a:solidFill>
                <a:hlinkClick r:id="rId4"/>
              </a:rPr>
              <a:t>www.millennium-dome.com</a:t>
            </a:r>
            <a:r>
              <a:rPr lang="en-US" sz="1600" b="1" dirty="0">
                <a:solidFill>
                  <a:prstClr val="white"/>
                </a:solidFill>
              </a:rPr>
              <a:t> </a:t>
            </a:r>
          </a:p>
          <a:p>
            <a:pPr algn="l" rtl="0"/>
            <a:r>
              <a:rPr lang="en-US" sz="1600" dirty="0" err="1">
                <a:solidFill>
                  <a:prstClr val="white"/>
                </a:solidFill>
                <a:hlinkClick r:id="rId5"/>
              </a:rPr>
              <a:t>www.The</a:t>
            </a:r>
            <a:r>
              <a:rPr lang="en-US" sz="1600" dirty="0">
                <a:solidFill>
                  <a:prstClr val="white"/>
                </a:solidFill>
                <a:hlinkClick r:id="rId5"/>
              </a:rPr>
              <a:t> O2-millennium Dome.com</a:t>
            </a:r>
            <a:r>
              <a:rPr lang="en-US" sz="1600" b="1" dirty="0">
                <a:solidFill>
                  <a:prstClr val="white"/>
                </a:solidFill>
              </a:rPr>
              <a:t> </a:t>
            </a:r>
          </a:p>
          <a:p>
            <a:pPr algn="l" rtl="0"/>
            <a:endParaRPr lang="en-US" sz="1600" b="1" dirty="0">
              <a:solidFill>
                <a:prstClr val="white"/>
              </a:solidFill>
            </a:endParaRPr>
          </a:p>
          <a:p>
            <a:pPr algn="l" rtl="0"/>
            <a:endParaRPr lang="en-US" sz="1600" dirty="0">
              <a:solidFill>
                <a:prstClr val="white"/>
              </a:solidFill>
            </a:endParaRPr>
          </a:p>
          <a:p>
            <a:pPr algn="l" rtl="0"/>
            <a:endParaRPr lang="en-US" sz="1600" dirty="0">
              <a:solidFill>
                <a:prstClr val="white"/>
              </a:solidFill>
            </a:endParaRPr>
          </a:p>
          <a:p>
            <a:pPr algn="l" rtl="0"/>
            <a:endParaRPr lang="en-US" sz="1600" dirty="0">
              <a:solidFill>
                <a:prstClr val="white"/>
              </a:solidFill>
            </a:endParaRPr>
          </a:p>
          <a:p>
            <a:pPr algn="l" rtl="0"/>
            <a:endParaRPr lang="en-US" sz="1600" dirty="0">
              <a:solidFill>
                <a:prstClr val="white"/>
              </a:solidFill>
            </a:endParaRPr>
          </a:p>
        </p:txBody>
      </p:sp>
      <p:sp>
        <p:nvSpPr>
          <p:cNvPr id="37" name="TextBox 36"/>
          <p:cNvSpPr txBox="1"/>
          <p:nvPr/>
        </p:nvSpPr>
        <p:spPr>
          <a:xfrm>
            <a:off x="-797046" y="6524518"/>
            <a:ext cx="2292977" cy="229213"/>
          </a:xfrm>
          <a:prstGeom prst="rect">
            <a:avLst/>
          </a:prstGeom>
          <a:noFill/>
        </p:spPr>
        <p:txBody>
          <a:bodyPr wrap="square" lIns="59355" tIns="29678" rIns="59355" bIns="29678" rtlCol="0">
            <a:spAutoFit/>
          </a:bodyPr>
          <a:lstStyle/>
          <a:p>
            <a:pPr algn="ctr" rtl="0"/>
            <a:r>
              <a:rPr lang="fa-IR" sz="1100" dirty="0">
                <a:solidFill>
                  <a:prstClr val="white"/>
                </a:solidFill>
                <a:cs typeface="B Homa" panose="00000400000000000000" pitchFamily="2" charset="-78"/>
              </a:rPr>
              <a:t>27</a:t>
            </a:r>
            <a:endParaRPr lang="en-US" sz="1100" dirty="0">
              <a:solidFill>
                <a:prstClr val="white"/>
              </a:solidFill>
            </a:endParaRPr>
          </a:p>
        </p:txBody>
      </p:sp>
    </p:spTree>
    <p:extLst>
      <p:ext uri="{BB962C8B-B14F-4D97-AF65-F5344CB8AC3E}">
        <p14:creationId xmlns:p14="http://schemas.microsoft.com/office/powerpoint/2010/main" val="4704963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5638800" y="762005"/>
            <a:ext cx="3352800" cy="6124754"/>
          </a:xfrm>
          <a:prstGeom prst="rect">
            <a:avLst/>
          </a:prstGeom>
          <a:noFill/>
        </p:spPr>
        <p:txBody>
          <a:bodyPr wrap="square" rtlCol="1">
            <a:spAutoFit/>
          </a:bodyPr>
          <a:lstStyle/>
          <a:p>
            <a:pPr algn="justLow"/>
            <a:r>
              <a:rPr lang="fa-IR" sz="1400" dirty="0">
                <a:solidFill>
                  <a:prstClr val="white"/>
                </a:solidFill>
                <a:cs typeface="B Homa" panose="00000400000000000000" pitchFamily="2" charset="-78"/>
              </a:rPr>
              <a:t>گنبد هزاره دارای یک پیشینه تاریخی مربوط به سال 1994می باشد که دولت انگلیس پیشنهاد کرد هزاره جدید با یک نمایشگاه جشن گرفته شود.</a:t>
            </a:r>
            <a:r>
              <a:rPr lang="fa-IR" sz="1400" dirty="0">
                <a:solidFill>
                  <a:prstClr val="white"/>
                </a:solidFill>
                <a:latin typeface="Arial" pitchFamily="34" charset="0"/>
                <a:ea typeface="Times New Roman" pitchFamily="18" charset="0"/>
                <a:cs typeface="B Homa" panose="00000400000000000000" pitchFamily="2" charset="-78"/>
              </a:rPr>
              <a:t> بنابراین گنبد ملنیوم نشانه ای از آغاز هزاره جدید، به عنوان محلی برای برگزاری جشن ها بصورت نمادین و با سازه ای استثنایی طراحی شد.این ساختمان توسط  شرکت راجرز طراحی شد .مایک دیویس مدیر پروژه و گری ویترز طراح پروژه بود.</a:t>
            </a:r>
            <a:endParaRPr lang="fa-IR" sz="1400" dirty="0">
              <a:solidFill>
                <a:prstClr val="white"/>
              </a:solidFill>
              <a:cs typeface="B Homa" panose="00000400000000000000" pitchFamily="2" charset="-78"/>
            </a:endParaRPr>
          </a:p>
          <a:p>
            <a:pPr algn="justLow" eaLnBrk="0" fontAlgn="base" hangingPunct="0">
              <a:spcBef>
                <a:spcPct val="0"/>
              </a:spcBef>
              <a:spcAft>
                <a:spcPct val="0"/>
              </a:spcAft>
            </a:pPr>
            <a:endParaRPr lang="fa-IR" sz="1400" dirty="0">
              <a:solidFill>
                <a:prstClr val="white"/>
              </a:solidFill>
              <a:latin typeface="Arial" pitchFamily="34" charset="0"/>
              <a:ea typeface="Times New Roman" pitchFamily="18" charset="0"/>
              <a:cs typeface="B Homa" panose="00000400000000000000" pitchFamily="2" charset="-78"/>
            </a:endParaRPr>
          </a:p>
          <a:p>
            <a:pPr algn="justLow" eaLnBrk="0" fontAlgn="base" hangingPunct="0">
              <a:spcBef>
                <a:spcPct val="0"/>
              </a:spcBef>
              <a:spcAft>
                <a:spcPct val="0"/>
              </a:spcAft>
            </a:pPr>
            <a:endParaRPr lang="fa-IR" sz="1400" dirty="0">
              <a:solidFill>
                <a:prstClr val="white"/>
              </a:solidFill>
              <a:latin typeface="Arial" pitchFamily="34" charset="0"/>
              <a:ea typeface="Times New Roman" pitchFamily="18" charset="0"/>
              <a:cs typeface="B Homa" panose="00000400000000000000" pitchFamily="2" charset="-78"/>
            </a:endParaRPr>
          </a:p>
          <a:p>
            <a:pPr algn="justLow" eaLnBrk="0" fontAlgn="base" hangingPunct="0">
              <a:spcBef>
                <a:spcPct val="0"/>
              </a:spcBef>
              <a:spcAft>
                <a:spcPct val="0"/>
              </a:spcAft>
            </a:pPr>
            <a:endParaRPr lang="fa-IR" sz="1400" dirty="0">
              <a:solidFill>
                <a:prstClr val="white"/>
              </a:solidFill>
              <a:latin typeface="Arial" pitchFamily="34" charset="0"/>
              <a:ea typeface="Times New Roman" pitchFamily="18" charset="0"/>
              <a:cs typeface="B Homa" panose="00000400000000000000" pitchFamily="2" charset="-78"/>
            </a:endParaRPr>
          </a:p>
          <a:p>
            <a:pPr algn="justLow" eaLnBrk="0" fontAlgn="base" hangingPunct="0">
              <a:spcBef>
                <a:spcPct val="0"/>
              </a:spcBef>
              <a:spcAft>
                <a:spcPct val="0"/>
              </a:spcAft>
            </a:pPr>
            <a:endParaRPr lang="fa-IR" sz="1400" dirty="0">
              <a:solidFill>
                <a:prstClr val="white"/>
              </a:solidFill>
              <a:latin typeface="Arial" pitchFamily="34" charset="0"/>
              <a:ea typeface="Times New Roman" pitchFamily="18" charset="0"/>
              <a:cs typeface="B Homa" panose="00000400000000000000" pitchFamily="2" charset="-78"/>
            </a:endParaRPr>
          </a:p>
          <a:p>
            <a:pPr algn="justLow" eaLnBrk="0" fontAlgn="base" hangingPunct="0">
              <a:spcBef>
                <a:spcPct val="0"/>
              </a:spcBef>
              <a:spcAft>
                <a:spcPct val="0"/>
              </a:spcAft>
            </a:pPr>
            <a:endParaRPr lang="fa-IR" sz="1400" dirty="0">
              <a:solidFill>
                <a:prstClr val="white"/>
              </a:solidFill>
              <a:latin typeface="Arial" pitchFamily="34" charset="0"/>
              <a:ea typeface="Times New Roman" pitchFamily="18" charset="0"/>
              <a:cs typeface="B Homa" panose="00000400000000000000" pitchFamily="2" charset="-78"/>
            </a:endParaRPr>
          </a:p>
          <a:p>
            <a:pPr algn="justLow" eaLnBrk="0" fontAlgn="base" hangingPunct="0">
              <a:spcBef>
                <a:spcPct val="0"/>
              </a:spcBef>
              <a:spcAft>
                <a:spcPct val="0"/>
              </a:spcAft>
            </a:pPr>
            <a:endParaRPr lang="fa-IR" sz="1400" dirty="0">
              <a:solidFill>
                <a:prstClr val="white"/>
              </a:solidFill>
              <a:latin typeface="Arial" pitchFamily="34" charset="0"/>
              <a:ea typeface="Times New Roman" pitchFamily="18" charset="0"/>
              <a:cs typeface="B Homa" panose="00000400000000000000" pitchFamily="2" charset="-78"/>
            </a:endParaRPr>
          </a:p>
          <a:p>
            <a:pPr algn="justLow" eaLnBrk="0" fontAlgn="base" hangingPunct="0">
              <a:spcBef>
                <a:spcPct val="0"/>
              </a:spcBef>
              <a:spcAft>
                <a:spcPct val="0"/>
              </a:spcAft>
            </a:pPr>
            <a:endParaRPr lang="fa-IR" sz="1400" dirty="0">
              <a:solidFill>
                <a:prstClr val="white"/>
              </a:solidFill>
              <a:latin typeface="Arial" pitchFamily="34" charset="0"/>
              <a:ea typeface="Times New Roman" pitchFamily="18" charset="0"/>
              <a:cs typeface="B Homa" panose="00000400000000000000" pitchFamily="2" charset="-78"/>
            </a:endParaRPr>
          </a:p>
          <a:p>
            <a:pPr algn="justLow" eaLnBrk="0" fontAlgn="base" hangingPunct="0">
              <a:spcBef>
                <a:spcPct val="0"/>
              </a:spcBef>
              <a:spcAft>
                <a:spcPct val="0"/>
              </a:spcAft>
            </a:pPr>
            <a:endParaRPr lang="fa-IR" sz="1400" dirty="0">
              <a:solidFill>
                <a:prstClr val="white"/>
              </a:solidFill>
              <a:latin typeface="Arial" pitchFamily="34" charset="0"/>
              <a:ea typeface="Times New Roman" pitchFamily="18" charset="0"/>
              <a:cs typeface="B Homa" panose="00000400000000000000" pitchFamily="2" charset="-78"/>
            </a:endParaRPr>
          </a:p>
          <a:p>
            <a:pPr algn="justLow" eaLnBrk="0" fontAlgn="base" hangingPunct="0">
              <a:spcBef>
                <a:spcPct val="0"/>
              </a:spcBef>
              <a:spcAft>
                <a:spcPct val="0"/>
              </a:spcAft>
            </a:pPr>
            <a:r>
              <a:rPr lang="fa-IR" sz="1400" dirty="0">
                <a:solidFill>
                  <a:prstClr val="white"/>
                </a:solidFill>
                <a:latin typeface="Arial" pitchFamily="34" charset="0"/>
                <a:ea typeface="Times New Roman" pitchFamily="18" charset="0"/>
                <a:cs typeface="B Homa" panose="00000400000000000000" pitchFamily="2" charset="-78"/>
              </a:rPr>
              <a:t>این پروژه بین سالهای 96 تا 99 در زمینی به وسعت 720 هزار مترمربع </a:t>
            </a:r>
            <a:r>
              <a:rPr lang="fa-IR" sz="1400" dirty="0">
                <a:solidFill>
                  <a:prstClr val="white"/>
                </a:solidFill>
                <a:cs typeface="B Homa" panose="00000400000000000000" pitchFamily="2" charset="-78"/>
              </a:rPr>
              <a:t> درجزیره گرینویچ و روی نصف النهار صفر درجه قرار دارد. این سایت در 5 مایلی شرق لندن قرار گرفته است و این بنا به راحتی از دو طرف رودخانه تایمز و به ویژه از سمت شمال قابل رویت است.</a:t>
            </a:r>
            <a:r>
              <a:rPr lang="fa-IR" sz="1400" dirty="0">
                <a:solidFill>
                  <a:prstClr val="white"/>
                </a:solidFill>
                <a:latin typeface="Arial" pitchFamily="34" charset="0"/>
                <a:ea typeface="Times New Roman" pitchFamily="18" charset="0"/>
                <a:cs typeface="B Homa" panose="00000400000000000000" pitchFamily="2" charset="-78"/>
              </a:rPr>
              <a:t> </a:t>
            </a:r>
            <a:endParaRPr lang="en-US" sz="1400" dirty="0">
              <a:solidFill>
                <a:prstClr val="white"/>
              </a:solidFill>
              <a:latin typeface="Arial" pitchFamily="34" charset="0"/>
              <a:cs typeface="B Homa" panose="00000400000000000000" pitchFamily="2" charset="-78"/>
            </a:endParaRPr>
          </a:p>
          <a:p>
            <a:pPr algn="justLow" eaLnBrk="0" fontAlgn="base" hangingPunct="0">
              <a:spcBef>
                <a:spcPct val="0"/>
              </a:spcBef>
              <a:spcAft>
                <a:spcPct val="0"/>
              </a:spcAft>
            </a:pPr>
            <a:r>
              <a:rPr lang="fa-IR" sz="1400" dirty="0">
                <a:solidFill>
                  <a:prstClr val="white"/>
                </a:solidFill>
                <a:latin typeface="Arial" pitchFamily="34" charset="0"/>
                <a:ea typeface="Times New Roman" pitchFamily="18" charset="0"/>
                <a:cs typeface="B Homa" panose="00000400000000000000" pitchFamily="2" charset="-78"/>
              </a:rPr>
              <a:t>اجرای ساختمان 15 ماه بطول انجامید. </a:t>
            </a:r>
            <a:endParaRPr lang="fa-IR" sz="1400" dirty="0">
              <a:solidFill>
                <a:prstClr val="white"/>
              </a:solidFill>
              <a:cs typeface="B Homa" panose="00000400000000000000" pitchFamily="2" charset="-78"/>
            </a:endParaRPr>
          </a:p>
          <a:p>
            <a:pPr algn="justLow"/>
            <a:r>
              <a:rPr lang="fa-IR" sz="1400" dirty="0">
                <a:solidFill>
                  <a:prstClr val="white"/>
                </a:solidFill>
                <a:cs typeface="B Homa" panose="00000400000000000000" pitchFamily="2" charset="-78"/>
              </a:rPr>
              <a:t>دسترسی به بنا از طریق جاده دشوار بود به همین دلیل دسترسی از طریق آب و از میان رودخانه تایمز در نظر گرفته شده است.</a:t>
            </a:r>
          </a:p>
          <a:p>
            <a:pPr algn="justLow"/>
            <a:endParaRPr lang="fa-IR" sz="1400" dirty="0">
              <a:solidFill>
                <a:prstClr val="white"/>
              </a:solidFill>
              <a:cs typeface="B Homa" panose="00000400000000000000" pitchFamily="2" charset="-78"/>
            </a:endParaRPr>
          </a:p>
        </p:txBody>
      </p:sp>
      <p:pic>
        <p:nvPicPr>
          <p:cNvPr id="2051" name="Picture 3"/>
          <p:cNvPicPr>
            <a:picLocks noChangeAspect="1" noChangeArrowheads="1"/>
          </p:cNvPicPr>
          <p:nvPr/>
        </p:nvPicPr>
        <p:blipFill>
          <a:blip r:embed="rId3"/>
          <a:srcRect b="10284"/>
          <a:stretch>
            <a:fillRect/>
          </a:stretch>
        </p:blipFill>
        <p:spPr bwMode="auto">
          <a:xfrm>
            <a:off x="3962400" y="2362749"/>
            <a:ext cx="2862262" cy="1703888"/>
          </a:xfrm>
          <a:prstGeom prst="rect">
            <a:avLst/>
          </a:prstGeom>
          <a:ln>
            <a:noFill/>
          </a:ln>
          <a:effectLst>
            <a:softEdge rad="112500"/>
          </a:effectLst>
        </p:spPr>
      </p:pic>
      <p:sp>
        <p:nvSpPr>
          <p:cNvPr id="41" name="TextBox 40"/>
          <p:cNvSpPr txBox="1"/>
          <p:nvPr/>
        </p:nvSpPr>
        <p:spPr>
          <a:xfrm>
            <a:off x="526428" y="6476391"/>
            <a:ext cx="2292977" cy="229213"/>
          </a:xfrm>
          <a:prstGeom prst="rect">
            <a:avLst/>
          </a:prstGeom>
          <a:noFill/>
        </p:spPr>
        <p:txBody>
          <a:bodyPr wrap="square" lIns="59355" tIns="29678" rIns="59355" bIns="29678" rtlCol="0">
            <a:spAutoFit/>
          </a:bodyPr>
          <a:lstStyle/>
          <a:p>
            <a:pPr algn="ctr" rtl="0"/>
            <a:r>
              <a:rPr lang="fa-IR" sz="1100" dirty="0">
                <a:solidFill>
                  <a:prstClr val="white"/>
                </a:solidFill>
                <a:cs typeface="B Homa" panose="00000400000000000000" pitchFamily="2" charset="-78"/>
              </a:rPr>
              <a:t>2</a:t>
            </a:r>
            <a:endParaRPr lang="en-US" sz="1100" dirty="0">
              <a:solidFill>
                <a:prstClr val="white"/>
              </a:solidFill>
            </a:endParaRPr>
          </a:p>
        </p:txBody>
      </p:sp>
      <p:pic>
        <p:nvPicPr>
          <p:cNvPr id="37" name="Picture 4" descr="G:\mojdehi\fe\millenni.jpg"/>
          <p:cNvPicPr>
            <a:picLocks noChangeAspect="1" noChangeArrowheads="1"/>
          </p:cNvPicPr>
          <p:nvPr/>
        </p:nvPicPr>
        <p:blipFill>
          <a:blip r:embed="rId4" cstate="print"/>
          <a:srcRect t="7692"/>
          <a:stretch>
            <a:fillRect/>
          </a:stretch>
        </p:blipFill>
        <p:spPr bwMode="auto">
          <a:xfrm>
            <a:off x="877944" y="3962409"/>
            <a:ext cx="2855858" cy="190500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050" name="Picture 2"/>
          <p:cNvPicPr>
            <a:picLocks noChangeAspect="1" noChangeArrowheads="1"/>
          </p:cNvPicPr>
          <p:nvPr/>
        </p:nvPicPr>
        <p:blipFill>
          <a:blip r:embed="rId5"/>
          <a:srcRect/>
          <a:stretch>
            <a:fillRect/>
          </a:stretch>
        </p:blipFill>
        <p:spPr bwMode="auto">
          <a:xfrm>
            <a:off x="838200" y="762005"/>
            <a:ext cx="2819400" cy="24526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3938435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extBox 43"/>
          <p:cNvSpPr txBox="1"/>
          <p:nvPr/>
        </p:nvSpPr>
        <p:spPr>
          <a:xfrm>
            <a:off x="-746032" y="6420134"/>
            <a:ext cx="2292977" cy="229213"/>
          </a:xfrm>
          <a:prstGeom prst="rect">
            <a:avLst/>
          </a:prstGeom>
          <a:noFill/>
        </p:spPr>
        <p:txBody>
          <a:bodyPr wrap="square" lIns="59355" tIns="29678" rIns="59355" bIns="29678" rtlCol="0">
            <a:spAutoFit/>
          </a:bodyPr>
          <a:lstStyle/>
          <a:p>
            <a:pPr algn="ctr" rtl="0"/>
            <a:r>
              <a:rPr lang="fa-IR" sz="1100" dirty="0">
                <a:solidFill>
                  <a:prstClr val="white"/>
                </a:solidFill>
                <a:cs typeface="B Homa" panose="00000400000000000000" pitchFamily="2" charset="-78"/>
              </a:rPr>
              <a:t>3</a:t>
            </a:r>
            <a:endParaRPr lang="en-US" sz="1100" dirty="0">
              <a:solidFill>
                <a:prstClr val="white"/>
              </a:solidFill>
            </a:endParaRPr>
          </a:p>
        </p:txBody>
      </p:sp>
      <p:sp>
        <p:nvSpPr>
          <p:cNvPr id="46" name="Rectangle 45"/>
          <p:cNvSpPr/>
          <p:nvPr/>
        </p:nvSpPr>
        <p:spPr>
          <a:xfrm>
            <a:off x="4038600" y="400949"/>
            <a:ext cx="4953002" cy="7478970"/>
          </a:xfrm>
          <a:prstGeom prst="rect">
            <a:avLst/>
          </a:prstGeom>
        </p:spPr>
        <p:txBody>
          <a:bodyPr wrap="square">
            <a:spAutoFit/>
          </a:bodyPr>
          <a:lstStyle/>
          <a:p>
            <a:pPr algn="justLow"/>
            <a:r>
              <a:rPr lang="fa-IR" sz="1600" dirty="0">
                <a:solidFill>
                  <a:prstClr val="white"/>
                </a:solidFill>
                <a:cs typeface="B Homa" panose="00000400000000000000" pitchFamily="2" charset="-78"/>
              </a:rPr>
              <a:t>اگرچه گنبد هزاره به لحاظ سازه و ساخت ، یک شاهکار و موقیت بزرگ محسوب می شود اما اشتباهاتی در تخمین بازدیدکنندگان و نارسایی هایی در پروسه مدیریتی ساخت ، آنرا به یک نارسایی بزرگ مبدل کرد.</a:t>
            </a:r>
          </a:p>
          <a:p>
            <a:pPr algn="justLow"/>
            <a:endParaRPr lang="fa-IR" sz="1600" dirty="0">
              <a:solidFill>
                <a:prstClr val="white"/>
              </a:solidFill>
              <a:cs typeface="B Homa" panose="00000400000000000000" pitchFamily="2" charset="-78"/>
            </a:endParaRPr>
          </a:p>
          <a:p>
            <a:pPr algn="justLow"/>
            <a:endParaRPr lang="fa-IR" sz="1600" dirty="0">
              <a:solidFill>
                <a:prstClr val="white"/>
              </a:solidFill>
              <a:cs typeface="B Homa" panose="00000400000000000000" pitchFamily="2" charset="-78"/>
            </a:endParaRPr>
          </a:p>
          <a:p>
            <a:pPr algn="justLow"/>
            <a:endParaRPr lang="fa-IR" sz="1600" dirty="0">
              <a:solidFill>
                <a:prstClr val="white"/>
              </a:solidFill>
              <a:cs typeface="B Homa" panose="00000400000000000000" pitchFamily="2" charset="-78"/>
            </a:endParaRPr>
          </a:p>
          <a:p>
            <a:pPr algn="justLow" eaLnBrk="0" fontAlgn="base" hangingPunct="0">
              <a:spcBef>
                <a:spcPct val="0"/>
              </a:spcBef>
              <a:spcAft>
                <a:spcPct val="0"/>
              </a:spcAft>
            </a:pPr>
            <a:r>
              <a:rPr lang="fa-IR" sz="1600" dirty="0">
                <a:solidFill>
                  <a:prstClr val="white"/>
                </a:solidFill>
                <a:cs typeface="B Homa" panose="00000400000000000000" pitchFamily="2" charset="-78"/>
              </a:rPr>
              <a:t>گنبد هزاره بزرگ ترین سازه چادری جهان است و هزینه بسیار بالایی داشت.</a:t>
            </a:r>
            <a:r>
              <a:rPr lang="fa-IR" sz="1600" dirty="0">
                <a:solidFill>
                  <a:prstClr val="white"/>
                </a:solidFill>
                <a:latin typeface="Arial" pitchFamily="34" charset="0"/>
                <a:ea typeface="Times New Roman" pitchFamily="18" charset="0"/>
                <a:cs typeface="B Homa" panose="00000400000000000000" pitchFamily="2" charset="-78"/>
              </a:rPr>
              <a:t> </a:t>
            </a:r>
            <a:endParaRPr lang="fa-IR" sz="1600" dirty="0">
              <a:solidFill>
                <a:prstClr val="white"/>
              </a:solidFill>
              <a:cs typeface="B Homa" panose="00000400000000000000" pitchFamily="2" charset="-78"/>
            </a:endParaRPr>
          </a:p>
          <a:p>
            <a:pPr algn="justLow" eaLnBrk="0" fontAlgn="base" hangingPunct="0">
              <a:spcBef>
                <a:spcPct val="0"/>
              </a:spcBef>
              <a:spcAft>
                <a:spcPct val="0"/>
              </a:spcAft>
            </a:pPr>
            <a:r>
              <a:rPr lang="fa-IR" sz="1600" dirty="0">
                <a:solidFill>
                  <a:prstClr val="white"/>
                </a:solidFill>
                <a:cs typeface="B Homa" panose="00000400000000000000" pitchFamily="2" charset="-78"/>
              </a:rPr>
              <a:t>سازه های چادری می توانند اشکال مختلفی داشته باشند ، اما فرم کلاسیک گنبد هزاره توسط پروفسور فرای اتو طراحی شد که یک سطح مینی مال تحت کشش است.فرم گنبدی ، فرم طبیعی و مناسب یک سازه چادری نیست. فرم این سازه مناسب با موضوع زمان و عمومیت آن است. </a:t>
            </a:r>
            <a:r>
              <a:rPr lang="fa-IR" sz="1600" dirty="0">
                <a:solidFill>
                  <a:prstClr val="white"/>
                </a:solidFill>
                <a:latin typeface="Arial" pitchFamily="34" charset="0"/>
                <a:ea typeface="Times New Roman" pitchFamily="18" charset="0"/>
                <a:cs typeface="B Homa" panose="00000400000000000000" pitchFamily="2" charset="-78"/>
              </a:rPr>
              <a:t>انعکاس نور خورشید در سپیده دم و غروب خورشید بر روی سطح گنبد بیش از طراحی معقول سازه ای آن مورد توجه بود .12 دکل اصلی ساختمان نشان 12 ساعت ،12 ماه، 12 صورت فلکی آسمان است .</a:t>
            </a:r>
            <a:r>
              <a:rPr lang="fa-IR" sz="1600" dirty="0">
                <a:solidFill>
                  <a:prstClr val="white"/>
                </a:solidFill>
                <a:cs typeface="B Homa" panose="00000400000000000000" pitchFamily="2" charset="-78"/>
              </a:rPr>
              <a:t> این شکل برای این سازه به صورت نمادین انتخاب شده است. علاوه بر آن یک صورت ساده و قابل فهم و نیز یادبود مرکز فستیوال بریتانیا نیز می باشد.</a:t>
            </a:r>
          </a:p>
          <a:p>
            <a:pPr algn="justLow" eaLnBrk="0" fontAlgn="base" hangingPunct="0">
              <a:spcBef>
                <a:spcPct val="0"/>
              </a:spcBef>
              <a:spcAft>
                <a:spcPct val="0"/>
              </a:spcAft>
            </a:pPr>
            <a:endParaRPr lang="fa-IR" sz="1600" dirty="0">
              <a:solidFill>
                <a:prstClr val="white"/>
              </a:solidFill>
              <a:cs typeface="B Homa" panose="00000400000000000000" pitchFamily="2" charset="-78"/>
            </a:endParaRPr>
          </a:p>
          <a:p>
            <a:pPr algn="justLow" eaLnBrk="0" fontAlgn="base" hangingPunct="0">
              <a:spcBef>
                <a:spcPct val="0"/>
              </a:spcBef>
              <a:spcAft>
                <a:spcPct val="0"/>
              </a:spcAft>
            </a:pPr>
            <a:endParaRPr lang="fa-IR" sz="1600" dirty="0">
              <a:solidFill>
                <a:prstClr val="white"/>
              </a:solidFill>
              <a:cs typeface="B Homa" panose="00000400000000000000" pitchFamily="2" charset="-78"/>
            </a:endParaRPr>
          </a:p>
          <a:p>
            <a:pPr algn="justLow" eaLnBrk="0" fontAlgn="base" hangingPunct="0">
              <a:spcBef>
                <a:spcPct val="0"/>
              </a:spcBef>
              <a:spcAft>
                <a:spcPct val="0"/>
              </a:spcAft>
            </a:pPr>
            <a:endParaRPr lang="fa-IR" sz="1600" dirty="0">
              <a:solidFill>
                <a:prstClr val="white"/>
              </a:solidFill>
              <a:cs typeface="B Homa" panose="00000400000000000000" pitchFamily="2" charset="-78"/>
            </a:endParaRPr>
          </a:p>
          <a:p>
            <a:pPr algn="justLow" eaLnBrk="0" fontAlgn="base" hangingPunct="0">
              <a:spcBef>
                <a:spcPct val="0"/>
              </a:spcBef>
              <a:spcAft>
                <a:spcPct val="0"/>
              </a:spcAft>
            </a:pPr>
            <a:r>
              <a:rPr lang="fa-IR" sz="1600" dirty="0">
                <a:solidFill>
                  <a:prstClr val="white"/>
                </a:solidFill>
                <a:cs typeface="B Homa" panose="00000400000000000000" pitchFamily="2" charset="-78"/>
              </a:rPr>
              <a:t> </a:t>
            </a:r>
            <a:r>
              <a:rPr lang="fa-IR" sz="1600" dirty="0">
                <a:solidFill>
                  <a:prstClr val="white"/>
                </a:solidFill>
                <a:latin typeface="Arial" pitchFamily="34" charset="0"/>
                <a:ea typeface="Times New Roman" pitchFamily="18" charset="0"/>
                <a:cs typeface="B Homa" panose="00000400000000000000" pitchFamily="2" charset="-78"/>
              </a:rPr>
              <a:t>سازه با قطری برابر 320 متر ، محیطی حدود 1 کیلومتر و ارتفاع حدود 50 متر، 2.2 میلیون متر معکب فضای سرپوشیده فراهم کرده است.در این بنا حدود 70 کیلومتر کابل مصرف شده که از فولاد مخصوص با مقاومت زیاد ساخته شده اند.</a:t>
            </a:r>
          </a:p>
          <a:p>
            <a:pPr algn="justLow" eaLnBrk="0" fontAlgn="base" hangingPunct="0">
              <a:spcBef>
                <a:spcPct val="0"/>
              </a:spcBef>
              <a:spcAft>
                <a:spcPct val="0"/>
              </a:spcAft>
            </a:pPr>
            <a:endParaRPr lang="fa-IR" sz="1600" dirty="0">
              <a:solidFill>
                <a:prstClr val="white"/>
              </a:solidFill>
              <a:latin typeface="Arial" pitchFamily="34" charset="0"/>
              <a:ea typeface="Times New Roman" pitchFamily="18" charset="0"/>
              <a:cs typeface="B Homa" panose="00000400000000000000" pitchFamily="2" charset="-78"/>
            </a:endParaRPr>
          </a:p>
          <a:p>
            <a:pPr algn="justLow" eaLnBrk="0" fontAlgn="base" hangingPunct="0">
              <a:spcBef>
                <a:spcPct val="0"/>
              </a:spcBef>
              <a:spcAft>
                <a:spcPct val="0"/>
              </a:spcAft>
            </a:pPr>
            <a:endParaRPr lang="fa-IR" sz="1600" dirty="0">
              <a:solidFill>
                <a:prstClr val="white"/>
              </a:solidFill>
              <a:latin typeface="Arial" pitchFamily="34" charset="0"/>
              <a:ea typeface="Times New Roman" pitchFamily="18" charset="0"/>
              <a:cs typeface="B Homa" panose="00000400000000000000" pitchFamily="2" charset="-78"/>
            </a:endParaRPr>
          </a:p>
          <a:p>
            <a:pPr algn="justLow" eaLnBrk="0" fontAlgn="base" hangingPunct="0">
              <a:spcBef>
                <a:spcPct val="0"/>
              </a:spcBef>
              <a:spcAft>
                <a:spcPct val="0"/>
              </a:spcAft>
            </a:pPr>
            <a:r>
              <a:rPr lang="fa-IR" sz="1600" b="1" dirty="0">
                <a:solidFill>
                  <a:prstClr val="white"/>
                </a:solidFill>
                <a:latin typeface="Arial" pitchFamily="34" charset="0"/>
                <a:ea typeface="Times New Roman" pitchFamily="18" charset="0"/>
                <a:cs typeface="B Homa" panose="00000400000000000000" pitchFamily="2" charset="-78"/>
              </a:rPr>
              <a:t>در حال حاضر این گنبد تبدیل به مجموعه ورزشی،تفریحی،فراغتی شده است و پتانسیل این را دارد که برای آغاز بازی های 2012 المپیک از آن استفاده شود.</a:t>
            </a:r>
          </a:p>
        </p:txBody>
      </p:sp>
      <p:pic>
        <p:nvPicPr>
          <p:cNvPr id="52" name="Picture 5" descr="G:\mojdehi\fe\millennium-dome .jpg"/>
          <p:cNvPicPr>
            <a:picLocks noChangeAspect="1" noChangeArrowheads="1"/>
          </p:cNvPicPr>
          <p:nvPr/>
        </p:nvPicPr>
        <p:blipFill>
          <a:blip r:embed="rId2"/>
          <a:srcRect/>
          <a:stretch>
            <a:fillRect/>
          </a:stretch>
        </p:blipFill>
        <p:spPr bwMode="auto">
          <a:xfrm>
            <a:off x="920860" y="3067947"/>
            <a:ext cx="2988285" cy="141236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074" name="Picture 2"/>
          <p:cNvPicPr>
            <a:picLocks noChangeAspect="1" noChangeArrowheads="1"/>
          </p:cNvPicPr>
          <p:nvPr/>
        </p:nvPicPr>
        <p:blipFill>
          <a:blip r:embed="rId3"/>
          <a:srcRect t="15071"/>
          <a:stretch>
            <a:fillRect/>
          </a:stretch>
        </p:blipFill>
        <p:spPr bwMode="auto">
          <a:xfrm>
            <a:off x="937340" y="400949"/>
            <a:ext cx="2971800" cy="2458323"/>
          </a:xfrm>
          <a:prstGeom prst="rect">
            <a:avLst/>
          </a:prstGeom>
          <a:ln>
            <a:noFill/>
          </a:ln>
          <a:effectLst>
            <a:softEdge rad="112500"/>
          </a:effectLst>
        </p:spPr>
      </p:pic>
      <p:pic>
        <p:nvPicPr>
          <p:cNvPr id="3075" name="Picture 3"/>
          <p:cNvPicPr>
            <a:picLocks noChangeAspect="1" noChangeArrowheads="1"/>
          </p:cNvPicPr>
          <p:nvPr/>
        </p:nvPicPr>
        <p:blipFill>
          <a:blip r:embed="rId4" cstate="print"/>
          <a:srcRect b="8861"/>
          <a:stretch>
            <a:fillRect/>
          </a:stretch>
        </p:blipFill>
        <p:spPr bwMode="auto">
          <a:xfrm>
            <a:off x="1371600" y="4744343"/>
            <a:ext cx="2308945" cy="1676400"/>
          </a:xfrm>
          <a:prstGeom prst="rect">
            <a:avLst/>
          </a:prstGeom>
          <a:ln>
            <a:noFill/>
          </a:ln>
          <a:effectLst>
            <a:softEdge rad="112500"/>
          </a:effectLst>
        </p:spPr>
      </p:pic>
    </p:spTree>
    <p:extLst>
      <p:ext uri="{BB962C8B-B14F-4D97-AF65-F5344CB8AC3E}">
        <p14:creationId xmlns:p14="http://schemas.microsoft.com/office/powerpoint/2010/main" val="5675822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22" name="Picture 6" descr="E:\memari\Millennium dome\untitled.bmp"/>
          <p:cNvPicPr>
            <a:picLocks noChangeAspect="1" noChangeArrowheads="1"/>
          </p:cNvPicPr>
          <p:nvPr/>
        </p:nvPicPr>
        <p:blipFill>
          <a:blip r:embed="rId2"/>
          <a:srcRect l="6780" t="5709" r="5085"/>
          <a:stretch>
            <a:fillRect/>
          </a:stretch>
        </p:blipFill>
        <p:spPr bwMode="auto">
          <a:xfrm>
            <a:off x="762000" y="2411810"/>
            <a:ext cx="3962400" cy="1258491"/>
          </a:xfrm>
          <a:prstGeom prst="rect">
            <a:avLst/>
          </a:prstGeom>
          <a:ln w="25400" cap="sq">
            <a:solidFill>
              <a:srgbClr val="000000"/>
            </a:solidFill>
            <a:miter lim="800000"/>
          </a:ln>
          <a:effectLst>
            <a:outerShdw blurRad="57150" dist="50800" dir="2700000" algn="tl" rotWithShape="0">
              <a:srgbClr val="000000">
                <a:alpha val="40000"/>
              </a:srgbClr>
            </a:outerShdw>
          </a:effectLst>
        </p:spPr>
      </p:pic>
      <p:pic>
        <p:nvPicPr>
          <p:cNvPr id="11" name="Picture 3" descr="G:\mojdehi\fe\2611_1046_1_W.gif"/>
          <p:cNvPicPr>
            <a:picLocks noChangeAspect="1" noChangeArrowheads="1"/>
          </p:cNvPicPr>
          <p:nvPr/>
        </p:nvPicPr>
        <p:blipFill>
          <a:blip r:embed="rId3"/>
          <a:srcRect/>
          <a:stretch>
            <a:fillRect/>
          </a:stretch>
        </p:blipFill>
        <p:spPr bwMode="auto">
          <a:xfrm>
            <a:off x="4878162" y="3289300"/>
            <a:ext cx="2818038" cy="2895601"/>
          </a:xfrm>
          <a:prstGeom prst="rect">
            <a:avLst/>
          </a:prstGeom>
          <a:ln w="25400" cap="sq">
            <a:solidFill>
              <a:srgbClr val="000000"/>
            </a:solidFill>
            <a:miter lim="800000"/>
          </a:ln>
          <a:effectLst>
            <a:outerShdw blurRad="57150" dist="50800" dir="2700000" algn="tl" rotWithShape="0">
              <a:srgbClr val="000000">
                <a:alpha val="40000"/>
              </a:srgbClr>
            </a:outerShdw>
          </a:effectLst>
        </p:spPr>
      </p:pic>
      <p:pic>
        <p:nvPicPr>
          <p:cNvPr id="12" name="Picture 4" descr="G:\mojdehi\fe\2611_1054_1-M.gif"/>
          <p:cNvPicPr>
            <a:picLocks noChangeAspect="1" noChangeArrowheads="1"/>
          </p:cNvPicPr>
          <p:nvPr/>
        </p:nvPicPr>
        <p:blipFill>
          <a:blip r:embed="rId4"/>
          <a:srcRect l="13633" r="13450" b="32795"/>
          <a:stretch>
            <a:fillRect/>
          </a:stretch>
        </p:blipFill>
        <p:spPr bwMode="auto">
          <a:xfrm>
            <a:off x="762000" y="3884431"/>
            <a:ext cx="3962400" cy="1081269"/>
          </a:xfrm>
          <a:prstGeom prst="rect">
            <a:avLst/>
          </a:prstGeom>
          <a:ln w="25400" cap="sq">
            <a:solidFill>
              <a:srgbClr val="000000"/>
            </a:solidFill>
            <a:miter lim="800000"/>
          </a:ln>
          <a:effectLst>
            <a:outerShdw blurRad="57150" dist="50800" dir="2700000" algn="tl" rotWithShape="0">
              <a:srgbClr val="000000">
                <a:alpha val="40000"/>
              </a:srgbClr>
            </a:outerShdw>
          </a:effectLst>
        </p:spPr>
      </p:pic>
      <p:pic>
        <p:nvPicPr>
          <p:cNvPr id="14" name="Picture 2" descr="G:\mojdehi\fe\2611_0976_1_w.jpg"/>
          <p:cNvPicPr>
            <a:picLocks noChangeAspect="1" noChangeArrowheads="1"/>
          </p:cNvPicPr>
          <p:nvPr/>
        </p:nvPicPr>
        <p:blipFill>
          <a:blip r:embed="rId5"/>
          <a:srcRect/>
          <a:stretch>
            <a:fillRect/>
          </a:stretch>
        </p:blipFill>
        <p:spPr bwMode="auto">
          <a:xfrm>
            <a:off x="2590802" y="381000"/>
            <a:ext cx="2496766" cy="1676400"/>
          </a:xfrm>
          <a:prstGeom prst="rect">
            <a:avLst/>
          </a:prstGeom>
          <a:ln w="25400" cap="sq">
            <a:solidFill>
              <a:srgbClr val="000000"/>
            </a:solidFill>
            <a:miter lim="800000"/>
          </a:ln>
          <a:effectLst>
            <a:outerShdw blurRad="57150" dist="50800" dir="2700000" algn="tl" rotWithShape="0">
              <a:srgbClr val="000000">
                <a:alpha val="40000"/>
              </a:srgbClr>
            </a:outerShdw>
          </a:effectLst>
        </p:spPr>
      </p:pic>
      <p:sp>
        <p:nvSpPr>
          <p:cNvPr id="15" name="TextBox 14"/>
          <p:cNvSpPr txBox="1"/>
          <p:nvPr/>
        </p:nvSpPr>
        <p:spPr>
          <a:xfrm>
            <a:off x="4953003" y="347248"/>
            <a:ext cx="3886201" cy="338554"/>
          </a:xfrm>
          <a:prstGeom prst="rect">
            <a:avLst/>
          </a:prstGeom>
          <a:noFill/>
        </p:spPr>
        <p:txBody>
          <a:bodyPr wrap="square" rtlCol="0">
            <a:spAutoFit/>
          </a:bodyPr>
          <a:lstStyle/>
          <a:p>
            <a:r>
              <a:rPr lang="fa-IR" sz="1600" b="1" dirty="0">
                <a:solidFill>
                  <a:prstClr val="white"/>
                </a:solidFill>
                <a:cs typeface="B Homa" panose="00000400000000000000" pitchFamily="2" charset="-78"/>
              </a:rPr>
              <a:t>طرح اولیه و نقشه ها:</a:t>
            </a:r>
            <a:endParaRPr lang="en-US" sz="1600" b="1" dirty="0">
              <a:solidFill>
                <a:prstClr val="white"/>
              </a:solidFill>
            </a:endParaRPr>
          </a:p>
        </p:txBody>
      </p:sp>
      <p:pic>
        <p:nvPicPr>
          <p:cNvPr id="1026" name="Picture 2" descr="C:\Users\Seven\Desktop\uu\Untitled.png"/>
          <p:cNvPicPr>
            <a:picLocks noChangeAspect="1" noChangeArrowheads="1"/>
          </p:cNvPicPr>
          <p:nvPr/>
        </p:nvPicPr>
        <p:blipFill>
          <a:blip r:embed="rId6"/>
          <a:srcRect l="3988" t="1304" r="6862" b="46522"/>
          <a:stretch>
            <a:fillRect/>
          </a:stretch>
        </p:blipFill>
        <p:spPr bwMode="auto">
          <a:xfrm>
            <a:off x="1219202" y="5128908"/>
            <a:ext cx="3810000" cy="1284590"/>
          </a:xfrm>
          <a:prstGeom prst="rect">
            <a:avLst/>
          </a:prstGeom>
          <a:ln w="25400" cap="sq">
            <a:solidFill>
              <a:srgbClr val="000000"/>
            </a:solidFill>
            <a:miter lim="800000"/>
          </a:ln>
          <a:effectLst>
            <a:outerShdw blurRad="57150" dist="50800" dir="2700000" algn="tl" rotWithShape="0">
              <a:srgbClr val="000000">
                <a:alpha val="40000"/>
              </a:srgbClr>
            </a:outerShdw>
          </a:effectLst>
        </p:spPr>
      </p:pic>
      <p:pic>
        <p:nvPicPr>
          <p:cNvPr id="13" name="Picture 2" descr="C:\Users\Seven\Desktop\uu\Untitled11.png"/>
          <p:cNvPicPr>
            <a:picLocks noChangeAspect="1" noChangeArrowheads="1"/>
          </p:cNvPicPr>
          <p:nvPr/>
        </p:nvPicPr>
        <p:blipFill>
          <a:blip r:embed="rId7"/>
          <a:srcRect t="1657" r="50966"/>
          <a:stretch>
            <a:fillRect/>
          </a:stretch>
        </p:blipFill>
        <p:spPr bwMode="auto">
          <a:xfrm rot="5400000">
            <a:off x="6490983" y="486873"/>
            <a:ext cx="2149290" cy="2699544"/>
          </a:xfrm>
          <a:prstGeom prst="rect">
            <a:avLst/>
          </a:prstGeom>
          <a:ln w="25400" cap="sq">
            <a:solidFill>
              <a:srgbClr val="000000"/>
            </a:solidFill>
            <a:miter lim="800000"/>
          </a:ln>
          <a:effectLst>
            <a:outerShdw blurRad="57150" dist="50800" dir="2700000" algn="tl" rotWithShape="0">
              <a:srgbClr val="000000">
                <a:alpha val="40000"/>
              </a:srgbClr>
            </a:outerShdw>
          </a:effectLst>
        </p:spPr>
      </p:pic>
      <p:sp>
        <p:nvSpPr>
          <p:cNvPr id="43" name="TextBox 42"/>
          <p:cNvSpPr txBox="1"/>
          <p:nvPr/>
        </p:nvSpPr>
        <p:spPr>
          <a:xfrm>
            <a:off x="-768972" y="6641487"/>
            <a:ext cx="2292977" cy="229213"/>
          </a:xfrm>
          <a:prstGeom prst="rect">
            <a:avLst/>
          </a:prstGeom>
          <a:noFill/>
        </p:spPr>
        <p:txBody>
          <a:bodyPr wrap="square" lIns="59355" tIns="29678" rIns="59355" bIns="29678" rtlCol="0">
            <a:spAutoFit/>
          </a:bodyPr>
          <a:lstStyle/>
          <a:p>
            <a:pPr algn="ctr" rtl="0"/>
            <a:r>
              <a:rPr lang="fa-IR" sz="1100" dirty="0">
                <a:solidFill>
                  <a:prstClr val="white"/>
                </a:solidFill>
                <a:cs typeface="B Homa" panose="00000400000000000000" pitchFamily="2" charset="-78"/>
              </a:rPr>
              <a:t>4</a:t>
            </a:r>
            <a:endParaRPr lang="en-US" sz="1100" dirty="0">
              <a:solidFill>
                <a:prstClr val="white"/>
              </a:solidFill>
            </a:endParaRPr>
          </a:p>
        </p:txBody>
      </p:sp>
    </p:spTree>
    <p:extLst>
      <p:ext uri="{BB962C8B-B14F-4D97-AF65-F5344CB8AC3E}">
        <p14:creationId xmlns:p14="http://schemas.microsoft.com/office/powerpoint/2010/main" val="16528511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048001" y="381000"/>
            <a:ext cx="5867404" cy="2277547"/>
          </a:xfrm>
          <a:prstGeom prst="rect">
            <a:avLst/>
          </a:prstGeom>
          <a:noFill/>
        </p:spPr>
        <p:txBody>
          <a:bodyPr wrap="square" rtlCol="0">
            <a:spAutoFit/>
          </a:bodyPr>
          <a:lstStyle/>
          <a:p>
            <a:r>
              <a:rPr lang="fa-IR" sz="1600" b="1" dirty="0">
                <a:solidFill>
                  <a:prstClr val="white"/>
                </a:solidFill>
                <a:latin typeface="Arial" pitchFamily="34" charset="0"/>
                <a:cs typeface="B Homa" panose="00000400000000000000" pitchFamily="2" charset="-78"/>
              </a:rPr>
              <a:t>سازه های چادری :</a:t>
            </a:r>
          </a:p>
          <a:p>
            <a:r>
              <a:rPr lang="fa-IR" sz="1400" dirty="0">
                <a:solidFill>
                  <a:prstClr val="white"/>
                </a:solidFill>
                <a:latin typeface="Arial" pitchFamily="34" charset="0"/>
                <a:cs typeface="B Homa" panose="00000400000000000000" pitchFamily="2" charset="-78"/>
              </a:rPr>
              <a:t>چادر،یک پوسته کششی یکپارچه نازک است که به وسیله یک ستون یا قوسی فشاری نگاه داشته می شود . در چادر فاصله بین کابل ها کاهش یافته و به صفر رسیده و سطح ان یک پوسته پیوسته می باشد.در چادر ،پوسته تمامی بار یا بخشی از ان را حمل می نماید .چادرهای کوچک که کاملا از پارچه ساخته شده اند ، معمولا به وسیله دکل ها (ستون ها) یا قوس ها نگاه داشته می شوند.</a:t>
            </a:r>
          </a:p>
          <a:p>
            <a:r>
              <a:rPr lang="fa-IR" sz="1400" dirty="0">
                <a:solidFill>
                  <a:prstClr val="white"/>
                </a:solidFill>
                <a:latin typeface="Arial" pitchFamily="34" charset="0"/>
                <a:cs typeface="B Homa" panose="00000400000000000000" pitchFamily="2" charset="-78"/>
              </a:rPr>
              <a:t>با افزایش طول دهانه ، نیروی کششی پوسته افزایش یافته و سطح ان باید به وسیله کابل هایی که بار اصلی کششی را انتقال می دهند با پارچه ای که فاصله بین کابل ها را می پوشاند به بخش های کوچکتر تقسیم شود . </a:t>
            </a:r>
          </a:p>
          <a:p>
            <a:r>
              <a:rPr lang="fa-IR" sz="1400" dirty="0">
                <a:solidFill>
                  <a:prstClr val="white"/>
                </a:solidFill>
                <a:latin typeface="Arial" pitchFamily="34" charset="0"/>
                <a:cs typeface="B Homa" panose="00000400000000000000" pitchFamily="2" charset="-78"/>
              </a:rPr>
              <a:t>در سازه های چادری فرم و عملکرد سازه ای یکی است .    </a:t>
            </a:r>
            <a:endParaRPr lang="en-US" sz="1400" dirty="0">
              <a:solidFill>
                <a:prstClr val="white"/>
              </a:solidFill>
              <a:latin typeface="Arial" pitchFamily="34" charset="0"/>
              <a:cs typeface="B Homa" panose="00000400000000000000" pitchFamily="2" charset="-78"/>
            </a:endParaRPr>
          </a:p>
        </p:txBody>
      </p:sp>
      <p:pic>
        <p:nvPicPr>
          <p:cNvPr id="1026" name="Picture 2" descr="D:\pruzheh\tarahi fani\ff\spa8bThe%20Munich%20Olympic%20Stadium,%20Munich.jpg"/>
          <p:cNvPicPr>
            <a:picLocks noChangeAspect="1" noChangeArrowheads="1"/>
          </p:cNvPicPr>
          <p:nvPr/>
        </p:nvPicPr>
        <p:blipFill>
          <a:blip r:embed="rId2" cstate="print"/>
          <a:srcRect/>
          <a:stretch>
            <a:fillRect/>
          </a:stretch>
        </p:blipFill>
        <p:spPr bwMode="auto">
          <a:xfrm>
            <a:off x="552990" y="623934"/>
            <a:ext cx="1904999" cy="1763667"/>
          </a:xfrm>
          <a:prstGeom prst="rect">
            <a:avLst/>
          </a:prstGeom>
          <a:ln>
            <a:noFill/>
          </a:ln>
          <a:effectLst>
            <a:outerShdw blurRad="292100" dist="139700" dir="2700000" algn="tl" rotWithShape="0">
              <a:srgbClr val="333333">
                <a:alpha val="65000"/>
              </a:srgbClr>
            </a:outerShdw>
          </a:effectLst>
        </p:spPr>
      </p:pic>
      <p:pic>
        <p:nvPicPr>
          <p:cNvPr id="1032" name="Picture 8" descr="Oba Tent">
            <a:hlinkClick r:id="rId3"/>
          </p:cNvPr>
          <p:cNvPicPr>
            <a:picLocks noChangeAspect="1" noChangeArrowheads="1"/>
          </p:cNvPicPr>
          <p:nvPr/>
        </p:nvPicPr>
        <p:blipFill>
          <a:blip r:embed="rId4"/>
          <a:srcRect/>
          <a:stretch>
            <a:fillRect/>
          </a:stretch>
        </p:blipFill>
        <p:spPr bwMode="auto">
          <a:xfrm>
            <a:off x="1530889" y="2668175"/>
            <a:ext cx="2941740" cy="2666999"/>
          </a:xfrm>
          <a:prstGeom prst="rect">
            <a:avLst/>
          </a:prstGeom>
          <a:ln>
            <a:noFill/>
          </a:ln>
          <a:effectLst>
            <a:outerShdw blurRad="292100" dist="139700" dir="2700000" algn="tl" rotWithShape="0">
              <a:srgbClr val="333333">
                <a:alpha val="65000"/>
              </a:srgbClr>
            </a:outerShdw>
          </a:effectLst>
        </p:spPr>
      </p:pic>
      <p:pic>
        <p:nvPicPr>
          <p:cNvPr id="16" name="Picture 5" descr="G:\mojdehi\fe\millennium-dome .jpg"/>
          <p:cNvPicPr>
            <a:picLocks noChangeAspect="1" noChangeArrowheads="1"/>
          </p:cNvPicPr>
          <p:nvPr/>
        </p:nvPicPr>
        <p:blipFill>
          <a:blip r:embed="rId5"/>
          <a:srcRect/>
          <a:stretch>
            <a:fillRect/>
          </a:stretch>
        </p:blipFill>
        <p:spPr bwMode="auto">
          <a:xfrm>
            <a:off x="4977824" y="5029199"/>
            <a:ext cx="3369285" cy="1717161"/>
          </a:xfrm>
          <a:prstGeom prst="rect">
            <a:avLst/>
          </a:prstGeom>
          <a:ln>
            <a:noFill/>
          </a:ln>
          <a:effectLst>
            <a:outerShdw blurRad="292100" dist="139700" dir="2700000" algn="tl" rotWithShape="0">
              <a:srgbClr val="333333">
                <a:alpha val="65000"/>
              </a:srgbClr>
            </a:outerShdw>
          </a:effectLst>
        </p:spPr>
      </p:pic>
      <p:pic>
        <p:nvPicPr>
          <p:cNvPr id="1027" name="Picture 3" descr="D:\pruzheh\tarahi fani\ff\untitled.bmp"/>
          <p:cNvPicPr>
            <a:picLocks noChangeAspect="1" noChangeArrowheads="1"/>
          </p:cNvPicPr>
          <p:nvPr/>
        </p:nvPicPr>
        <p:blipFill>
          <a:blip r:embed="rId6"/>
          <a:srcRect/>
          <a:stretch>
            <a:fillRect/>
          </a:stretch>
        </p:blipFill>
        <p:spPr bwMode="auto">
          <a:xfrm>
            <a:off x="5410200" y="3048000"/>
            <a:ext cx="2667000" cy="1742440"/>
          </a:xfrm>
          <a:prstGeom prst="rect">
            <a:avLst/>
          </a:prstGeom>
          <a:ln>
            <a:noFill/>
          </a:ln>
          <a:effectLst>
            <a:outerShdw blurRad="292100" dist="139700" dir="2700000" algn="tl" rotWithShape="0">
              <a:srgbClr val="333333">
                <a:alpha val="65000"/>
              </a:srgbClr>
            </a:outerShdw>
          </a:effectLst>
        </p:spPr>
      </p:pic>
      <p:sp>
        <p:nvSpPr>
          <p:cNvPr id="42" name="TextBox 41"/>
          <p:cNvSpPr txBox="1"/>
          <p:nvPr/>
        </p:nvSpPr>
        <p:spPr>
          <a:xfrm>
            <a:off x="-977988" y="6654187"/>
            <a:ext cx="2292977" cy="229213"/>
          </a:xfrm>
          <a:prstGeom prst="rect">
            <a:avLst/>
          </a:prstGeom>
          <a:noFill/>
        </p:spPr>
        <p:txBody>
          <a:bodyPr wrap="square" lIns="59355" tIns="29678" rIns="59355" bIns="29678" rtlCol="0">
            <a:spAutoFit/>
          </a:bodyPr>
          <a:lstStyle/>
          <a:p>
            <a:pPr algn="ctr" rtl="0"/>
            <a:r>
              <a:rPr lang="fa-IR" sz="1100" dirty="0">
                <a:solidFill>
                  <a:prstClr val="white"/>
                </a:solidFill>
                <a:cs typeface="B Homa" panose="00000400000000000000" pitchFamily="2" charset="-78"/>
              </a:rPr>
              <a:t>5</a:t>
            </a:r>
            <a:endParaRPr lang="en-US" sz="1100" dirty="0">
              <a:solidFill>
                <a:prstClr val="white"/>
              </a:solidFill>
            </a:endParaRPr>
          </a:p>
        </p:txBody>
      </p:sp>
      <p:pic>
        <p:nvPicPr>
          <p:cNvPr id="1028" name="Picture 4" descr="C:\Users\Seven\Desktop\uu\22.png"/>
          <p:cNvPicPr>
            <a:picLocks noChangeAspect="1" noChangeArrowheads="1"/>
          </p:cNvPicPr>
          <p:nvPr/>
        </p:nvPicPr>
        <p:blipFill>
          <a:blip r:embed="rId7"/>
          <a:srcRect l="7789" t="5548" r="39247" b="27391"/>
          <a:stretch>
            <a:fillRect/>
          </a:stretch>
        </p:blipFill>
        <p:spPr bwMode="auto">
          <a:xfrm>
            <a:off x="1086384" y="4444996"/>
            <a:ext cx="2590800" cy="176587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84471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5" descr="G:\mojdehi\fe\2611_1051_1_W.gif"/>
          <p:cNvPicPr>
            <a:picLocks noChangeAspect="1" noChangeArrowheads="1"/>
          </p:cNvPicPr>
          <p:nvPr/>
        </p:nvPicPr>
        <p:blipFill>
          <a:blip r:embed="rId2"/>
          <a:srcRect/>
          <a:stretch>
            <a:fillRect/>
          </a:stretch>
        </p:blipFill>
        <p:spPr bwMode="auto">
          <a:xfrm flipH="1">
            <a:off x="5273675" y="1117596"/>
            <a:ext cx="2803524" cy="1676400"/>
          </a:xfrm>
          <a:prstGeom prst="rect">
            <a:avLst/>
          </a:prstGeom>
          <a:noFill/>
        </p:spPr>
      </p:pic>
      <p:sp>
        <p:nvSpPr>
          <p:cNvPr id="43" name="TextBox 42"/>
          <p:cNvSpPr txBox="1"/>
          <p:nvPr/>
        </p:nvSpPr>
        <p:spPr>
          <a:xfrm>
            <a:off x="-464173" y="6603387"/>
            <a:ext cx="2292977" cy="229213"/>
          </a:xfrm>
          <a:prstGeom prst="rect">
            <a:avLst/>
          </a:prstGeom>
          <a:noFill/>
        </p:spPr>
        <p:txBody>
          <a:bodyPr wrap="square" lIns="59355" tIns="29678" rIns="59355" bIns="29678" rtlCol="0">
            <a:spAutoFit/>
          </a:bodyPr>
          <a:lstStyle/>
          <a:p>
            <a:pPr algn="ctr" rtl="0"/>
            <a:r>
              <a:rPr lang="fa-IR" sz="1100" dirty="0">
                <a:solidFill>
                  <a:prstClr val="white"/>
                </a:solidFill>
                <a:cs typeface="B Homa" panose="00000400000000000000" pitchFamily="2" charset="-78"/>
              </a:rPr>
              <a:t>6</a:t>
            </a:r>
            <a:endParaRPr lang="en-US" sz="1100" dirty="0">
              <a:solidFill>
                <a:prstClr val="white"/>
              </a:solidFill>
            </a:endParaRPr>
          </a:p>
        </p:txBody>
      </p:sp>
      <p:pic>
        <p:nvPicPr>
          <p:cNvPr id="12" name="Picture 3" descr="G:\mojdehi\fe\2611_0868_1_w.jpg"/>
          <p:cNvPicPr>
            <a:picLocks noChangeAspect="1" noChangeArrowheads="1"/>
          </p:cNvPicPr>
          <p:nvPr/>
        </p:nvPicPr>
        <p:blipFill>
          <a:blip r:embed="rId3"/>
          <a:srcRect/>
          <a:stretch>
            <a:fillRect/>
          </a:stretch>
        </p:blipFill>
        <p:spPr bwMode="auto">
          <a:xfrm>
            <a:off x="4191000" y="3251202"/>
            <a:ext cx="3581400" cy="2593703"/>
          </a:xfrm>
          <a:prstGeom prst="rect">
            <a:avLst/>
          </a:prstGeom>
          <a:ln>
            <a:noFill/>
          </a:ln>
          <a:effectLst>
            <a:outerShdw blurRad="292100" dist="139700" dir="2700000" algn="tl" rotWithShape="0">
              <a:srgbClr val="333333">
                <a:alpha val="65000"/>
              </a:srgbClr>
            </a:outerShdw>
          </a:effectLst>
        </p:spPr>
      </p:pic>
      <p:pic>
        <p:nvPicPr>
          <p:cNvPr id="14" name="Picture 8" descr="G:\mojdehi\fe\Millennium-Dome-Masts.jpg"/>
          <p:cNvPicPr>
            <a:picLocks noChangeAspect="1" noChangeArrowheads="1"/>
          </p:cNvPicPr>
          <p:nvPr/>
        </p:nvPicPr>
        <p:blipFill>
          <a:blip r:embed="rId4" cstate="print"/>
          <a:srcRect/>
          <a:stretch>
            <a:fillRect/>
          </a:stretch>
        </p:blipFill>
        <p:spPr bwMode="auto">
          <a:xfrm>
            <a:off x="1143004" y="3251199"/>
            <a:ext cx="2903583" cy="2177933"/>
          </a:xfrm>
          <a:prstGeom prst="rect">
            <a:avLst/>
          </a:prstGeom>
          <a:ln>
            <a:noFill/>
          </a:ln>
          <a:effectLst>
            <a:outerShdw blurRad="292100" dist="139700" dir="2700000" algn="tl" rotWithShape="0">
              <a:srgbClr val="333333">
                <a:alpha val="65000"/>
              </a:srgbClr>
            </a:outerShdw>
          </a:effectLst>
        </p:spPr>
      </p:pic>
      <p:pic>
        <p:nvPicPr>
          <p:cNvPr id="16" name="Picture 3"/>
          <p:cNvPicPr>
            <a:picLocks noChangeAspect="1" noChangeArrowheads="1"/>
          </p:cNvPicPr>
          <p:nvPr/>
        </p:nvPicPr>
        <p:blipFill>
          <a:blip r:embed="rId5"/>
          <a:srcRect/>
          <a:stretch>
            <a:fillRect/>
          </a:stretch>
        </p:blipFill>
        <p:spPr bwMode="auto">
          <a:xfrm>
            <a:off x="1142999" y="965201"/>
            <a:ext cx="5029200" cy="2103241"/>
          </a:xfrm>
          <a:prstGeom prst="rect">
            <a:avLst/>
          </a:prstGeom>
          <a:ln>
            <a:noFill/>
          </a:ln>
          <a:effectLst>
            <a:outerShdw blurRad="292100" dist="139700" dir="2700000" algn="tl" rotWithShape="0">
              <a:srgbClr val="333333">
                <a:alpha val="65000"/>
              </a:srgbClr>
            </a:outerShdw>
          </a:effectLst>
        </p:spPr>
      </p:pic>
      <p:sp>
        <p:nvSpPr>
          <p:cNvPr id="7" name="TextBox 6"/>
          <p:cNvSpPr txBox="1"/>
          <p:nvPr/>
        </p:nvSpPr>
        <p:spPr>
          <a:xfrm>
            <a:off x="4732336" y="352201"/>
            <a:ext cx="3886201" cy="338554"/>
          </a:xfrm>
          <a:prstGeom prst="rect">
            <a:avLst/>
          </a:prstGeom>
          <a:noFill/>
        </p:spPr>
        <p:txBody>
          <a:bodyPr wrap="square" rtlCol="0">
            <a:spAutoFit/>
          </a:bodyPr>
          <a:lstStyle/>
          <a:p>
            <a:r>
              <a:rPr lang="fa-IR" sz="1600" b="1" dirty="0">
                <a:solidFill>
                  <a:prstClr val="white"/>
                </a:solidFill>
                <a:latin typeface="Arial" pitchFamily="34" charset="0"/>
                <a:cs typeface="B Homa" panose="00000400000000000000" pitchFamily="2" charset="-78"/>
              </a:rPr>
              <a:t>معرفی سازه  گنبد:</a:t>
            </a:r>
            <a:endParaRPr lang="en-US" sz="1600" b="1" dirty="0">
              <a:solidFill>
                <a:prstClr val="white"/>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41130641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G:\mojdehi\fe\dome.jpg"/>
          <p:cNvPicPr>
            <a:picLocks noChangeAspect="1" noChangeArrowheads="1"/>
          </p:cNvPicPr>
          <p:nvPr/>
        </p:nvPicPr>
        <p:blipFill>
          <a:blip r:embed="rId2" cstate="print"/>
          <a:srcRect/>
          <a:stretch>
            <a:fillRect/>
          </a:stretch>
        </p:blipFill>
        <p:spPr bwMode="auto">
          <a:xfrm>
            <a:off x="813558" y="533402"/>
            <a:ext cx="3337965" cy="25146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Rectangle 1"/>
          <p:cNvSpPr>
            <a:spLocks noChangeArrowheads="1"/>
          </p:cNvSpPr>
          <p:nvPr/>
        </p:nvSpPr>
        <p:spPr bwMode="auto">
          <a:xfrm>
            <a:off x="4953002" y="612369"/>
            <a:ext cx="3886202"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r>
              <a:rPr lang="fa-IR" sz="1400" dirty="0">
                <a:solidFill>
                  <a:prstClr val="white"/>
                </a:solidFill>
                <a:latin typeface="Arial" pitchFamily="34" charset="0"/>
                <a:ea typeface="Times New Roman" pitchFamily="18" charset="0"/>
                <a:cs typeface="B Homa" panose="00000400000000000000" pitchFamily="2" charset="-78"/>
              </a:rPr>
              <a:t>سیستم سازه ای گنبد چادری است و 12 دکل اصلی از ان منشعب شده است که این کابل ها پوشش سقف را به صورت معلق نگاه می دارند. </a:t>
            </a:r>
          </a:p>
        </p:txBody>
      </p:sp>
      <p:sp>
        <p:nvSpPr>
          <p:cNvPr id="16" name="Rectangle 15"/>
          <p:cNvSpPr/>
          <p:nvPr/>
        </p:nvSpPr>
        <p:spPr>
          <a:xfrm>
            <a:off x="3480553" y="3972383"/>
            <a:ext cx="2762250" cy="1600438"/>
          </a:xfrm>
          <a:prstGeom prst="rect">
            <a:avLst/>
          </a:prstGeom>
        </p:spPr>
        <p:txBody>
          <a:bodyPr wrap="square">
            <a:spAutoFit/>
          </a:bodyPr>
          <a:lstStyle/>
          <a:p>
            <a:pPr algn="justLow"/>
            <a:r>
              <a:rPr lang="fa-IR" sz="1400" dirty="0">
                <a:solidFill>
                  <a:prstClr val="white"/>
                </a:solidFill>
                <a:latin typeface="Arial" pitchFamily="34" charset="0"/>
                <a:cs typeface="B Homa" panose="00000400000000000000" pitchFamily="2" charset="-78"/>
              </a:rPr>
              <a:t>12 دکل اصلی به بلندی 90 متر هر کدام از 8 لوله توخالی به ضخامت 323 </a:t>
            </a:r>
            <a:r>
              <a:rPr lang="en-US" sz="1400" dirty="0">
                <a:solidFill>
                  <a:prstClr val="white"/>
                </a:solidFill>
                <a:latin typeface="Arial" pitchFamily="34" charset="0"/>
                <a:cs typeface="B Homa" panose="00000400000000000000" pitchFamily="2" charset="-78"/>
              </a:rPr>
              <a:t>mm</a:t>
            </a:r>
            <a:r>
              <a:rPr lang="fa-IR" sz="1400" dirty="0">
                <a:solidFill>
                  <a:prstClr val="white"/>
                </a:solidFill>
                <a:latin typeface="Arial" pitchFamily="34" charset="0"/>
                <a:cs typeface="B Homa" panose="00000400000000000000" pitchFamily="2" charset="-78"/>
              </a:rPr>
              <a:t> ساخته شده اند که در فواصل 2.5 متر توسط حلقه هایی احاطه می شوند. تغییرات قطردر ارتفاعات مختلف،ضخامت و قطر لوله ها توسط محاسبات دقیق کامپیوتر و مدل سازی تعیین شده است. </a:t>
            </a:r>
            <a:endParaRPr lang="en-US" sz="1400" dirty="0">
              <a:solidFill>
                <a:prstClr val="white"/>
              </a:solidFill>
              <a:latin typeface="Arial" pitchFamily="34" charset="0"/>
              <a:cs typeface="B Homa" panose="00000400000000000000" pitchFamily="2" charset="-78"/>
            </a:endParaRPr>
          </a:p>
        </p:txBody>
      </p:sp>
      <p:pic>
        <p:nvPicPr>
          <p:cNvPr id="17" name="Picture 4" descr="E:\memari\Millennium dome\line\domefig3.jpg"/>
          <p:cNvPicPr>
            <a:picLocks noChangeAspect="1" noChangeArrowheads="1"/>
          </p:cNvPicPr>
          <p:nvPr/>
        </p:nvPicPr>
        <p:blipFill>
          <a:blip r:embed="rId3">
            <a:lum bright="-20000"/>
          </a:blip>
          <a:srcRect/>
          <a:stretch>
            <a:fillRect/>
          </a:stretch>
        </p:blipFill>
        <p:spPr bwMode="auto">
          <a:xfrm>
            <a:off x="1270753" y="3429000"/>
            <a:ext cx="2209800" cy="2916888"/>
          </a:xfrm>
          <a:prstGeom prst="rect">
            <a:avLst/>
          </a:prstGeom>
          <a:ln>
            <a:noFill/>
          </a:ln>
          <a:effectLst>
            <a:outerShdw blurRad="292100" dist="139700" dir="2700000" algn="tl" rotWithShape="0">
              <a:srgbClr val="333333">
                <a:alpha val="65000"/>
              </a:srgbClr>
            </a:outerShdw>
          </a:effectLst>
        </p:spPr>
      </p:pic>
      <p:pic>
        <p:nvPicPr>
          <p:cNvPr id="20" name="Picture 4" descr="E:\memari\Millennium dome\A023-00417_Construction_of_roof_structure_of_Millennium_Dome_Greenwich_London_UK_1999.jpg"/>
          <p:cNvPicPr>
            <a:picLocks noChangeAspect="1" noChangeArrowheads="1"/>
          </p:cNvPicPr>
          <p:nvPr/>
        </p:nvPicPr>
        <p:blipFill>
          <a:blip r:embed="rId4"/>
          <a:srcRect/>
          <a:stretch>
            <a:fillRect/>
          </a:stretch>
        </p:blipFill>
        <p:spPr bwMode="auto">
          <a:xfrm>
            <a:off x="6934203" y="3886200"/>
            <a:ext cx="1905001" cy="1908976"/>
          </a:xfrm>
          <a:prstGeom prst="rect">
            <a:avLst/>
          </a:prstGeom>
          <a:ln>
            <a:noFill/>
          </a:ln>
          <a:effectLst>
            <a:outerShdw blurRad="292100" dist="139700" dir="2700000" algn="tl" rotWithShape="0">
              <a:srgbClr val="333333">
                <a:alpha val="65000"/>
              </a:srgbClr>
            </a:outerShdw>
          </a:effectLst>
        </p:spPr>
      </p:pic>
      <p:pic>
        <p:nvPicPr>
          <p:cNvPr id="21" name="Picture 5" descr="E:\memari\Millennium dome\A023-00413_Construction_of_roof_structure_of_Millennium_Dome_Greenwich_London_UK_1999.jpg"/>
          <p:cNvPicPr>
            <a:picLocks noChangeAspect="1" noChangeArrowheads="1"/>
          </p:cNvPicPr>
          <p:nvPr/>
        </p:nvPicPr>
        <p:blipFill>
          <a:blip r:embed="rId5"/>
          <a:srcRect/>
          <a:stretch>
            <a:fillRect/>
          </a:stretch>
        </p:blipFill>
        <p:spPr bwMode="auto">
          <a:xfrm>
            <a:off x="6096000" y="1622724"/>
            <a:ext cx="1917940" cy="1905952"/>
          </a:xfrm>
          <a:prstGeom prst="rect">
            <a:avLst/>
          </a:prstGeom>
          <a:ln>
            <a:noFill/>
          </a:ln>
          <a:effectLst>
            <a:outerShdw blurRad="292100" dist="139700" dir="2700000" algn="tl" rotWithShape="0">
              <a:srgbClr val="333333">
                <a:alpha val="65000"/>
              </a:srgbClr>
            </a:outerShdw>
          </a:effectLst>
        </p:spPr>
      </p:pic>
      <p:sp>
        <p:nvSpPr>
          <p:cNvPr id="47" name="TextBox 46"/>
          <p:cNvSpPr txBox="1"/>
          <p:nvPr/>
        </p:nvSpPr>
        <p:spPr>
          <a:xfrm>
            <a:off x="-793619" y="6476391"/>
            <a:ext cx="2292977" cy="229213"/>
          </a:xfrm>
          <a:prstGeom prst="rect">
            <a:avLst/>
          </a:prstGeom>
          <a:noFill/>
        </p:spPr>
        <p:txBody>
          <a:bodyPr wrap="square" lIns="59355" tIns="29678" rIns="59355" bIns="29678" rtlCol="0">
            <a:spAutoFit/>
          </a:bodyPr>
          <a:lstStyle/>
          <a:p>
            <a:pPr algn="ctr" rtl="0"/>
            <a:r>
              <a:rPr lang="fa-IR" sz="1100" dirty="0">
                <a:solidFill>
                  <a:prstClr val="white"/>
                </a:solidFill>
                <a:cs typeface="B Homa" panose="00000400000000000000" pitchFamily="2" charset="-78"/>
              </a:rPr>
              <a:t>7</a:t>
            </a:r>
            <a:endParaRPr lang="en-US" sz="1100" dirty="0">
              <a:solidFill>
                <a:prstClr val="white"/>
              </a:solidFill>
            </a:endParaRPr>
          </a:p>
        </p:txBody>
      </p:sp>
    </p:spTree>
    <p:extLst>
      <p:ext uri="{BB962C8B-B14F-4D97-AF65-F5344CB8AC3E}">
        <p14:creationId xmlns:p14="http://schemas.microsoft.com/office/powerpoint/2010/main" val="25345208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elestial">
  <a:themeElements>
    <a:clrScheme name="Celestial">
      <a:dk1>
        <a:sysClr val="windowText" lastClr="000000"/>
      </a:dk1>
      <a:lt1>
        <a:sysClr val="window" lastClr="FFFFFF"/>
      </a:lt1>
      <a:dk2>
        <a:srgbClr val="18276C"/>
      </a:dk2>
      <a:lt2>
        <a:srgbClr val="EBEBEB"/>
      </a:lt2>
      <a:accent1>
        <a:srgbClr val="AC3EC1"/>
      </a:accent1>
      <a:accent2>
        <a:srgbClr val="477BD1"/>
      </a:accent2>
      <a:accent3>
        <a:srgbClr val="46B298"/>
      </a:accent3>
      <a:accent4>
        <a:srgbClr val="90BA4C"/>
      </a:accent4>
      <a:accent5>
        <a:srgbClr val="DD9D31"/>
      </a:accent5>
      <a:accent6>
        <a:srgbClr val="E25247"/>
      </a:accent6>
      <a:hlink>
        <a:srgbClr val="C573D2"/>
      </a:hlink>
      <a:folHlink>
        <a:srgbClr val="CCAEE8"/>
      </a:folHlink>
    </a:clrScheme>
    <a:fontScheme name="Celestial">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elestial">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name="Celestial" id="{C4BB2A3D-0E93-4C5F-B0D2-9D3FCE089CC5}" vid="{42E5908D-19A2-46FD-89FA-638B126129E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25</TotalTime>
  <Words>2154</Words>
  <Application>Microsoft Office PowerPoint</Application>
  <PresentationFormat>On-screen Show (4:3)</PresentationFormat>
  <Paragraphs>180</Paragraphs>
  <Slides>30</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30</vt:i4>
      </vt:variant>
    </vt:vector>
  </HeadingPairs>
  <TitlesOfParts>
    <vt:vector size="36" baseType="lpstr">
      <vt:lpstr>Arial</vt:lpstr>
      <vt:lpstr>B Homa</vt:lpstr>
      <vt:lpstr>Calibri</vt:lpstr>
      <vt:lpstr>Calibri Light</vt:lpstr>
      <vt:lpstr>Times New Roman</vt:lpstr>
      <vt:lpstr>Celestial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dc:creator>
  <cp:lastModifiedBy>Mohammad</cp:lastModifiedBy>
  <cp:revision>5</cp:revision>
  <dcterms:created xsi:type="dcterms:W3CDTF">2020-05-29T13:11:07Z</dcterms:created>
  <dcterms:modified xsi:type="dcterms:W3CDTF">2020-06-12T01:18:31Z</dcterms:modified>
</cp:coreProperties>
</file>